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1"/>
  </p:sldMasterIdLst>
  <p:notesMasterIdLst>
    <p:notesMasterId r:id="rId7"/>
  </p:notesMasterIdLst>
  <p:handoutMasterIdLst>
    <p:handoutMasterId r:id="rId8"/>
  </p:handoutMasterIdLst>
  <p:sldIdLst>
    <p:sldId id="763" r:id="rId2"/>
    <p:sldId id="766" r:id="rId3"/>
    <p:sldId id="767" r:id="rId4"/>
    <p:sldId id="797" r:id="rId5"/>
    <p:sldId id="813" r:id="rId6"/>
  </p:sldIdLst>
  <p:sldSz cx="12192000" cy="6858000"/>
  <p:notesSz cx="6858000" cy="9144000"/>
  <p:defaultTextStyle>
    <a:defPPr>
      <a:defRPr lang="en-US"/>
    </a:defPPr>
    <a:lvl1pPr marL="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8" userDrawn="1">
          <p15:clr>
            <a:srgbClr val="A4A3A4"/>
          </p15:clr>
        </p15:guide>
        <p15:guide id="2" pos="408" userDrawn="1">
          <p15:clr>
            <a:srgbClr val="A4A3A4"/>
          </p15:clr>
        </p15:guide>
        <p15:guide id="3" orient="horz" pos="9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Andrew" initials="DA" lastIdx="7" clrIdx="0">
    <p:extLst>
      <p:ext uri="{19B8F6BF-5375-455C-9EA6-DF929625EA0E}">
        <p15:presenceInfo xmlns:p15="http://schemas.microsoft.com/office/powerpoint/2012/main" userId="S::dandrew@halock.com::d7c400db-cc15-407a-9f69-9f23f5a867b3" providerId="AD"/>
      </p:ext>
    </p:extLst>
  </p:cmAuthor>
  <p:cmAuthor id="2" name="Cindy Kaplan" initials="CK" lastIdx="10" clrIdx="1">
    <p:extLst>
      <p:ext uri="{19B8F6BF-5375-455C-9EA6-DF929625EA0E}">
        <p15:presenceInfo xmlns:p15="http://schemas.microsoft.com/office/powerpoint/2012/main" userId="S::ckaplan@halock.com::fc57373c-638a-4c07-b34f-7b0725f0ff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6ED"/>
    <a:srgbClr val="FFFF99"/>
    <a:srgbClr val="E7ECF6"/>
    <a:srgbClr val="7C7F84"/>
    <a:srgbClr val="E7F5FF"/>
    <a:srgbClr val="FFCC66"/>
    <a:srgbClr val="FFFFCC"/>
    <a:srgbClr val="FFFFFF"/>
    <a:srgbClr val="85258B"/>
    <a:srgbClr val="8C2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8" autoAdjust="0"/>
    <p:restoredTop sz="92568" autoAdjust="0"/>
  </p:normalViewPr>
  <p:slideViewPr>
    <p:cSldViewPr snapToGrid="0" snapToObjects="1">
      <p:cViewPr varScale="1">
        <p:scale>
          <a:sx n="97" d="100"/>
          <a:sy n="97" d="100"/>
        </p:scale>
        <p:origin x="3096" y="90"/>
      </p:cViewPr>
      <p:guideLst>
        <p:guide orient="horz" pos="648"/>
        <p:guide pos="408"/>
        <p:guide orient="horz" pos="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D8A2D-4C11-AD4B-9C18-0D74CEDE754C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84DEB-6CE4-A345-9E53-5B46C6FEB1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188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CFA83-08B1-2F44-95C6-2CABC424890B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35D0F-15CB-5241-8DA7-9EC6F9751A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0813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21" y="92947"/>
            <a:ext cx="10780707" cy="1126372"/>
          </a:xfrm>
        </p:spPr>
        <p:txBody>
          <a:bodyPr/>
          <a:lstStyle>
            <a:lvl1pPr>
              <a:lnSpc>
                <a:spcPct val="90000"/>
              </a:lnSpc>
              <a:defRPr b="1" i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62210" y="6359176"/>
            <a:ext cx="1401804" cy="365125"/>
          </a:xfrm>
          <a:prstGeom prst="rect">
            <a:avLst/>
          </a:prstGeom>
        </p:spPr>
        <p:txBody>
          <a:bodyPr/>
          <a:lstStyle/>
          <a:p>
            <a:fld id="{F56C8676-1494-424A-9EE1-69F4EB666B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648778" y="1368490"/>
            <a:ext cx="11102737" cy="4695844"/>
          </a:xfrm>
        </p:spPr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550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one speak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B34584-48DD-3340-A782-58684F53E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63" y="607300"/>
            <a:ext cx="5034845" cy="8306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380CE4-935E-0847-A6AC-4ADA58D0B365}"/>
              </a:ext>
            </a:extLst>
          </p:cNvPr>
          <p:cNvSpPr txBox="1"/>
          <p:nvPr/>
        </p:nvSpPr>
        <p:spPr>
          <a:xfrm>
            <a:off x="11463183" y="6554595"/>
            <a:ext cx="609995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b="0" i="0" spc="0" dirty="0">
                <a:solidFill>
                  <a:schemeClr val="bg2"/>
                </a:solidFill>
                <a:latin typeface="Arial"/>
                <a:cs typeface="Arial"/>
              </a:rPr>
              <a:t>#RSAC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7DAAF9-CE9E-8941-9948-22CE028B238F}"/>
              </a:ext>
            </a:extLst>
          </p:cNvPr>
          <p:cNvSpPr txBox="1"/>
          <p:nvPr/>
        </p:nvSpPr>
        <p:spPr>
          <a:xfrm>
            <a:off x="708163" y="2335625"/>
            <a:ext cx="13606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SESSION ID: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22191" y="4856006"/>
            <a:ext cx="7812209" cy="51376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 defTabSz="609570" rtl="0" eaLnBrk="1" latinLnBrk="0" hangingPunct="1">
              <a:lnSpc>
                <a:spcPct val="95000"/>
              </a:lnSpc>
              <a:spcAft>
                <a:spcPts val="0"/>
              </a:spcAft>
              <a:buFontTx/>
              <a:buNone/>
              <a:defRPr lang="en-US" sz="2000" b="1" kern="1200" dirty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0" indent="0" algn="l" defTabSz="609570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609570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609570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609570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24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3510" y="2875403"/>
            <a:ext cx="7850890" cy="1711877"/>
          </a:xfrm>
        </p:spPr>
        <p:txBody>
          <a:bodyPr anchor="t" anchorCtr="0">
            <a:normAutofit/>
          </a:bodyPr>
          <a:lstStyle>
            <a:lvl1pPr algn="l">
              <a:lnSpc>
                <a:spcPct val="85000"/>
              </a:lnSpc>
              <a:defRPr sz="4000" b="1" i="0" cap="none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Session Title: Calibri Bold 40pt Initial Caps, Up To Three Lines In Length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58096" y="2340822"/>
            <a:ext cx="1360687" cy="2467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lang="en-US" sz="1800" b="1" kern="1200" dirty="0" smtClean="0">
                <a:solidFill>
                  <a:schemeClr val="accent1"/>
                </a:solidFill>
                <a:latin typeface="Calibri"/>
                <a:ea typeface="+mn-ea"/>
                <a:cs typeface="Calibri"/>
              </a:defRPr>
            </a:lvl1pPr>
          </a:lstStyle>
          <a:p>
            <a:pPr lvl="0"/>
            <a:r>
              <a:rPr lang="en-US" dirty="0"/>
              <a:t>XXXX-XXXX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22195" y="5459220"/>
            <a:ext cx="7812205" cy="124661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0" i="0" baseline="0">
                <a:solidFill>
                  <a:schemeClr val="tx1"/>
                </a:solidFill>
              </a:defRPr>
            </a:lvl1pPr>
            <a:lvl2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 b="0" i="0" baseline="0">
                <a:solidFill>
                  <a:schemeClr val="tx1"/>
                </a:solidFill>
              </a:defRPr>
            </a:lvl2pPr>
            <a:lvl3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 b="0" i="0" baseline="0">
                <a:solidFill>
                  <a:schemeClr val="tx1"/>
                </a:solidFill>
              </a:defRPr>
            </a:lvl3pPr>
            <a:lvl4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 b="0" i="0" baseline="0">
                <a:solidFill>
                  <a:schemeClr val="tx1"/>
                </a:solidFill>
              </a:defRPr>
            </a:lvl4pPr>
            <a:lvl5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 b="0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Speaker Title</a:t>
            </a:r>
            <a:br>
              <a:rPr lang="en-US" dirty="0"/>
            </a:br>
            <a:r>
              <a:rPr lang="en-US" dirty="0"/>
              <a:t>Company/Organization</a:t>
            </a:r>
            <a:br>
              <a:rPr lang="en-US" dirty="0"/>
            </a:br>
            <a:r>
              <a:rPr lang="en-US" dirty="0"/>
              <a:t>@Twitter handle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00E7E1-9048-EF43-B9A4-590AE5D30E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963" y="607300"/>
            <a:ext cx="5034845" cy="8306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11DBFC-BA4C-D647-A2E4-8048AE0620B5}"/>
              </a:ext>
            </a:extLst>
          </p:cNvPr>
          <p:cNvSpPr txBox="1"/>
          <p:nvPr userDrawn="1"/>
        </p:nvSpPr>
        <p:spPr>
          <a:xfrm>
            <a:off x="11463183" y="6554595"/>
            <a:ext cx="609995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b="0" i="0" spc="0" dirty="0">
                <a:solidFill>
                  <a:schemeClr val="bg2"/>
                </a:solidFill>
                <a:latin typeface="Arial"/>
                <a:cs typeface="Arial"/>
              </a:rPr>
              <a:t>#RSAC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61C76C-C136-6840-AE50-BD1797044B91}"/>
              </a:ext>
            </a:extLst>
          </p:cNvPr>
          <p:cNvSpPr txBox="1"/>
          <p:nvPr userDrawn="1"/>
        </p:nvSpPr>
        <p:spPr>
          <a:xfrm>
            <a:off x="708163" y="2335625"/>
            <a:ext cx="13606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SESSION ID:</a:t>
            </a:r>
          </a:p>
        </p:txBody>
      </p:sp>
    </p:spTree>
    <p:extLst>
      <p:ext uri="{BB962C8B-B14F-4D97-AF65-F5344CB8AC3E}">
        <p14:creationId xmlns:p14="http://schemas.microsoft.com/office/powerpoint/2010/main" val="384422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952" y="105175"/>
            <a:ext cx="10692193" cy="11311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62210" y="6359176"/>
            <a:ext cx="1401804" cy="365125"/>
          </a:xfrm>
          <a:prstGeom prst="rect">
            <a:avLst/>
          </a:prstGeom>
        </p:spPr>
        <p:txBody>
          <a:bodyPr/>
          <a:lstStyle/>
          <a:p>
            <a:fld id="{F56C8676-1494-424A-9EE1-69F4EB666B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31744" y="1357201"/>
            <a:ext cx="5386917" cy="63976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90000"/>
              </a:lnSpc>
              <a:buNone/>
              <a:defRPr sz="2933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31744" y="2094066"/>
            <a:ext cx="5386917" cy="3961324"/>
          </a:xfrm>
          <a:prstGeom prst="rect">
            <a:avLst/>
          </a:prstGeom>
        </p:spPr>
        <p:txBody>
          <a:bodyPr lIns="0" tIns="0" rIns="0" bIns="0"/>
          <a:lstStyle>
            <a:lvl1pPr indent="-304784">
              <a:lnSpc>
                <a:spcPct val="95000"/>
              </a:lnSpc>
              <a:spcAft>
                <a:spcPts val="0"/>
              </a:spcAft>
              <a:defRPr sz="2667"/>
            </a:lvl1pPr>
            <a:lvl2pPr marL="609570" indent="-280402">
              <a:lnSpc>
                <a:spcPct val="95000"/>
              </a:lnSpc>
              <a:spcAft>
                <a:spcPts val="0"/>
              </a:spcAft>
              <a:defRPr sz="2533"/>
            </a:lvl2pPr>
            <a:lvl3pPr marL="914354" indent="-268211">
              <a:lnSpc>
                <a:spcPct val="95000"/>
              </a:lnSpc>
              <a:spcAft>
                <a:spcPts val="0"/>
              </a:spcAft>
              <a:defRPr sz="2400"/>
            </a:lvl3pPr>
            <a:lvl4pPr marL="1219140" indent="-256020">
              <a:lnSpc>
                <a:spcPct val="95000"/>
              </a:lnSpc>
              <a:spcAft>
                <a:spcPts val="0"/>
              </a:spcAft>
              <a:defRPr sz="2267"/>
            </a:lvl4pPr>
            <a:lvl5pPr marL="1523925" indent="-243829">
              <a:lnSpc>
                <a:spcPct val="95000"/>
              </a:lnSpc>
              <a:spcAft>
                <a:spcPts val="0"/>
              </a:spcAft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2270" y="1357201"/>
            <a:ext cx="5389033" cy="63976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90000"/>
              </a:lnSpc>
              <a:buNone/>
              <a:defRPr sz="2933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6312270" y="2094065"/>
            <a:ext cx="5389033" cy="3961323"/>
          </a:xfrm>
          <a:prstGeom prst="rect">
            <a:avLst/>
          </a:prstGeom>
        </p:spPr>
        <p:txBody>
          <a:bodyPr lIns="0" tIns="0" rIns="0" bIns="0"/>
          <a:lstStyle>
            <a:lvl1pPr indent="-304784">
              <a:lnSpc>
                <a:spcPct val="100000"/>
              </a:lnSpc>
              <a:spcAft>
                <a:spcPts val="0"/>
              </a:spcAft>
              <a:defRPr sz="2533"/>
            </a:lvl1pPr>
            <a:lvl2pPr marL="609570" indent="-280402">
              <a:lnSpc>
                <a:spcPct val="100000"/>
              </a:lnSpc>
              <a:spcAft>
                <a:spcPts val="0"/>
              </a:spcAft>
              <a:defRPr sz="2400"/>
            </a:lvl2pPr>
            <a:lvl3pPr marL="914354" indent="-268211">
              <a:lnSpc>
                <a:spcPct val="100000"/>
              </a:lnSpc>
              <a:spcAft>
                <a:spcPts val="0"/>
              </a:spcAft>
              <a:defRPr sz="2267"/>
            </a:lvl3pPr>
            <a:lvl4pPr marL="1219140" indent="-256020">
              <a:lnSpc>
                <a:spcPct val="100000"/>
              </a:lnSpc>
              <a:spcAft>
                <a:spcPts val="0"/>
              </a:spcAft>
              <a:defRPr sz="2133"/>
            </a:lvl4pPr>
            <a:lvl5pPr marL="1523925" indent="-243829">
              <a:lnSpc>
                <a:spcPct val="100000"/>
              </a:lnSpc>
              <a:spcAft>
                <a:spcPts val="0"/>
              </a:spcAft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7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953" y="1217370"/>
            <a:ext cx="10929415" cy="376194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953" y="5551716"/>
            <a:ext cx="10929415" cy="571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libri Light"/>
                <a:cs typeface="Calibri Ligh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62210" y="6359176"/>
            <a:ext cx="1401804" cy="365125"/>
          </a:xfrm>
          <a:prstGeom prst="rect">
            <a:avLst/>
          </a:prstGeom>
        </p:spPr>
        <p:txBody>
          <a:bodyPr/>
          <a:lstStyle/>
          <a:p>
            <a:fld id="{F56C8676-1494-424A-9EE1-69F4EB666B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628953" y="4979318"/>
            <a:ext cx="10929415" cy="572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1" i="0" cap="all">
                <a:solidFill>
                  <a:schemeClr val="tx2"/>
                </a:solidFill>
                <a:latin typeface="Calibri"/>
                <a:cs typeface="Calibri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952" y="105175"/>
            <a:ext cx="10692193" cy="11311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705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860550" y="2878081"/>
            <a:ext cx="7382977" cy="1724467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3733" b="1" i="0" cap="none" baseline="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en-US" dirty="0"/>
              <a:t>Transition Slide / </a:t>
            </a:r>
            <a:br>
              <a:rPr lang="en-US" dirty="0"/>
            </a:br>
            <a:r>
              <a:rPr lang="en-US" dirty="0"/>
              <a:t>Section Title option 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860549" y="4627868"/>
            <a:ext cx="7382976" cy="91996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1"/>
                </a:solidFill>
                <a:latin typeface="Calibri"/>
              </a:defRPr>
            </a:lvl1pPr>
            <a:lvl2pPr marL="402317" indent="0">
              <a:buFontTx/>
              <a:buNone/>
              <a:defRPr sz="2400" b="1" i="0">
                <a:solidFill>
                  <a:schemeClr val="tx2"/>
                </a:solidFill>
                <a:latin typeface="Calibri"/>
              </a:defRPr>
            </a:lvl2pPr>
            <a:lvl3pPr marL="731484" indent="0">
              <a:buFontTx/>
              <a:buNone/>
              <a:defRPr sz="2400" b="1" i="0">
                <a:solidFill>
                  <a:schemeClr val="tx2"/>
                </a:solidFill>
                <a:latin typeface="Calibri"/>
              </a:defRPr>
            </a:lvl3pPr>
            <a:lvl4pPr marL="1060651" indent="0">
              <a:buFontTx/>
              <a:buNone/>
              <a:defRPr sz="2400" b="1" i="0">
                <a:solidFill>
                  <a:schemeClr val="tx2"/>
                </a:solidFill>
                <a:latin typeface="Calibri"/>
              </a:defRPr>
            </a:lvl4pPr>
            <a:lvl5pPr marL="1414202" indent="0">
              <a:buFontTx/>
              <a:buNone/>
              <a:defRPr sz="2400" b="1" i="0">
                <a:solidFill>
                  <a:schemeClr val="tx2"/>
                </a:solidFill>
                <a:latin typeface="Calibri"/>
              </a:defRPr>
            </a:lvl5pPr>
          </a:lstStyle>
          <a:p>
            <a:pPr lvl="0"/>
            <a:r>
              <a:rPr lang="en-US" dirty="0"/>
              <a:t>Subhead if needed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161CC1-95DF-7547-986A-60F14C56ADB7}"/>
              </a:ext>
            </a:extLst>
          </p:cNvPr>
          <p:cNvSpPr txBox="1"/>
          <p:nvPr/>
        </p:nvSpPr>
        <p:spPr>
          <a:xfrm>
            <a:off x="11489652" y="141768"/>
            <a:ext cx="609995" cy="2051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300" b="0" i="0" kern="0" spc="0" baseline="0" dirty="0">
                <a:solidFill>
                  <a:schemeClr val="tx1"/>
                </a:solidFill>
                <a:latin typeface="Arial"/>
                <a:cs typeface="Arial"/>
              </a:rPr>
              <a:t>#RSAC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5BD643-9670-5C42-81D2-FB2FB1F29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0" y="622629"/>
            <a:ext cx="4991100" cy="393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D8604F-4BC1-0347-9AEE-B319709B2F72}"/>
              </a:ext>
            </a:extLst>
          </p:cNvPr>
          <p:cNvSpPr txBox="1"/>
          <p:nvPr userDrawn="1"/>
        </p:nvSpPr>
        <p:spPr>
          <a:xfrm>
            <a:off x="11489652" y="141768"/>
            <a:ext cx="609995" cy="2051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300" b="0" i="0" kern="0" spc="0" baseline="0" dirty="0">
                <a:solidFill>
                  <a:schemeClr val="tx1"/>
                </a:solidFill>
                <a:latin typeface="Arial"/>
                <a:cs typeface="Arial"/>
              </a:rPr>
              <a:t>#RSAC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D02E5D-3D0F-C544-AC6D-127FEE3C6C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7550" y="622629"/>
            <a:ext cx="49911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9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ransi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860550" y="2878081"/>
            <a:ext cx="7382977" cy="1724467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3733" b="1" i="0" cap="none" baseline="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en-US" dirty="0"/>
              <a:t>Transition Slide / </a:t>
            </a:r>
            <a:br>
              <a:rPr lang="en-US" dirty="0"/>
            </a:br>
            <a:r>
              <a:rPr lang="en-US" dirty="0"/>
              <a:t>Section Title option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860549" y="4627868"/>
            <a:ext cx="7382976" cy="91996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1"/>
                </a:solidFill>
                <a:latin typeface="Calibri"/>
              </a:defRPr>
            </a:lvl1pPr>
            <a:lvl2pPr marL="402317" indent="0">
              <a:buFontTx/>
              <a:buNone/>
              <a:defRPr sz="2400" b="1" i="0">
                <a:solidFill>
                  <a:schemeClr val="tx2"/>
                </a:solidFill>
                <a:latin typeface="Calibri"/>
              </a:defRPr>
            </a:lvl2pPr>
            <a:lvl3pPr marL="731484" indent="0">
              <a:buFontTx/>
              <a:buNone/>
              <a:defRPr sz="2400" b="1" i="0">
                <a:solidFill>
                  <a:schemeClr val="tx2"/>
                </a:solidFill>
                <a:latin typeface="Calibri"/>
              </a:defRPr>
            </a:lvl3pPr>
            <a:lvl4pPr marL="1060651" indent="0">
              <a:buFontTx/>
              <a:buNone/>
              <a:defRPr sz="2400" b="1" i="0">
                <a:solidFill>
                  <a:schemeClr val="tx2"/>
                </a:solidFill>
                <a:latin typeface="Calibri"/>
              </a:defRPr>
            </a:lvl4pPr>
            <a:lvl5pPr marL="1414202" indent="0">
              <a:buFontTx/>
              <a:buNone/>
              <a:defRPr sz="2400" b="1" i="0">
                <a:solidFill>
                  <a:schemeClr val="tx2"/>
                </a:solidFill>
                <a:latin typeface="Calibri"/>
              </a:defRPr>
            </a:lvl5pPr>
          </a:lstStyle>
          <a:p>
            <a:pPr lvl="0"/>
            <a:r>
              <a:rPr lang="en-US" dirty="0"/>
              <a:t>Subhead if needed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161CC1-95DF-7547-986A-60F14C56ADB7}"/>
              </a:ext>
            </a:extLst>
          </p:cNvPr>
          <p:cNvSpPr txBox="1"/>
          <p:nvPr/>
        </p:nvSpPr>
        <p:spPr>
          <a:xfrm>
            <a:off x="11489652" y="141768"/>
            <a:ext cx="609995" cy="2051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300" b="0" i="0" kern="0" spc="0" baseline="0" dirty="0">
                <a:solidFill>
                  <a:schemeClr val="tx1"/>
                </a:solidFill>
                <a:latin typeface="Arial"/>
                <a:cs typeface="Arial"/>
              </a:rPr>
              <a:t>#RSAC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5BD643-9670-5C42-81D2-FB2FB1F29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0" y="622629"/>
            <a:ext cx="4991100" cy="393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B0C881-F3F6-0D48-A78B-578F267E5FE8}"/>
              </a:ext>
            </a:extLst>
          </p:cNvPr>
          <p:cNvSpPr txBox="1"/>
          <p:nvPr userDrawn="1"/>
        </p:nvSpPr>
        <p:spPr>
          <a:xfrm>
            <a:off x="11489652" y="141768"/>
            <a:ext cx="609995" cy="2051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300" b="0" i="0" kern="0" spc="0" baseline="0" dirty="0">
                <a:solidFill>
                  <a:schemeClr val="tx1"/>
                </a:solidFill>
                <a:latin typeface="Arial"/>
                <a:cs typeface="Arial"/>
              </a:rPr>
              <a:t>#RSAC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04472D-E0FC-1444-A984-A1E635627D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7550" y="622629"/>
            <a:ext cx="49911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8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ransi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860550" y="2878081"/>
            <a:ext cx="7382977" cy="1724467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3733" b="1" i="0" cap="none" baseline="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en-US" dirty="0"/>
              <a:t>Transition Slide / </a:t>
            </a:r>
            <a:br>
              <a:rPr lang="en-US" dirty="0"/>
            </a:br>
            <a:r>
              <a:rPr lang="en-US" dirty="0"/>
              <a:t>Section Title option 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860549" y="4627868"/>
            <a:ext cx="7382976" cy="91996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1"/>
                </a:solidFill>
                <a:latin typeface="Calibri"/>
              </a:defRPr>
            </a:lvl1pPr>
            <a:lvl2pPr marL="402317" indent="0">
              <a:buFontTx/>
              <a:buNone/>
              <a:defRPr sz="2400" b="1" i="0">
                <a:solidFill>
                  <a:schemeClr val="tx2"/>
                </a:solidFill>
                <a:latin typeface="Calibri"/>
              </a:defRPr>
            </a:lvl2pPr>
            <a:lvl3pPr marL="731484" indent="0">
              <a:buFontTx/>
              <a:buNone/>
              <a:defRPr sz="2400" b="1" i="0">
                <a:solidFill>
                  <a:schemeClr val="tx2"/>
                </a:solidFill>
                <a:latin typeface="Calibri"/>
              </a:defRPr>
            </a:lvl3pPr>
            <a:lvl4pPr marL="1060651" indent="0">
              <a:buFontTx/>
              <a:buNone/>
              <a:defRPr sz="2400" b="1" i="0">
                <a:solidFill>
                  <a:schemeClr val="tx2"/>
                </a:solidFill>
                <a:latin typeface="Calibri"/>
              </a:defRPr>
            </a:lvl4pPr>
            <a:lvl5pPr marL="1414202" indent="0">
              <a:buFontTx/>
              <a:buNone/>
              <a:defRPr sz="2400" b="1" i="0">
                <a:solidFill>
                  <a:schemeClr val="tx2"/>
                </a:solidFill>
                <a:latin typeface="Calibri"/>
              </a:defRPr>
            </a:lvl5pPr>
          </a:lstStyle>
          <a:p>
            <a:pPr lvl="0"/>
            <a:r>
              <a:rPr lang="en-US" dirty="0"/>
              <a:t>Subhead if needed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161CC1-95DF-7547-986A-60F14C56ADB7}"/>
              </a:ext>
            </a:extLst>
          </p:cNvPr>
          <p:cNvSpPr txBox="1"/>
          <p:nvPr/>
        </p:nvSpPr>
        <p:spPr>
          <a:xfrm>
            <a:off x="11489652" y="141768"/>
            <a:ext cx="609995" cy="2051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300" b="0" i="0" kern="0" spc="0" baseline="0" dirty="0">
                <a:solidFill>
                  <a:schemeClr val="tx1"/>
                </a:solidFill>
                <a:latin typeface="Arial"/>
                <a:cs typeface="Arial"/>
              </a:rPr>
              <a:t>#RSAC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5BD643-9670-5C42-81D2-FB2FB1F29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0" y="622629"/>
            <a:ext cx="4991100" cy="393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505DD2-9723-6C45-BB6E-17907091EC54}"/>
              </a:ext>
            </a:extLst>
          </p:cNvPr>
          <p:cNvSpPr txBox="1"/>
          <p:nvPr userDrawn="1"/>
        </p:nvSpPr>
        <p:spPr>
          <a:xfrm>
            <a:off x="11489652" y="141768"/>
            <a:ext cx="609995" cy="2051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300" b="0" i="0" kern="0" spc="0" baseline="0" dirty="0">
                <a:solidFill>
                  <a:schemeClr val="tx1"/>
                </a:solidFill>
                <a:latin typeface="Arial"/>
                <a:cs typeface="Arial"/>
              </a:rPr>
              <a:t>#RSAC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400CFF-583C-5B41-A29D-5AC5775580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7550" y="622629"/>
            <a:ext cx="49911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www.halock.com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952" y="110028"/>
            <a:ext cx="10692193" cy="11311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46444" y="6354099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 b="1">
                <a:solidFill>
                  <a:schemeClr val="bg2"/>
                </a:solidFill>
                <a:latin typeface="Calibri"/>
                <a:cs typeface="Calibri"/>
              </a:defRPr>
            </a:lvl1pPr>
          </a:lstStyle>
          <a:p>
            <a:fld id="{B8544877-F3A8-CE46-A6B4-1CFDD93369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648778" y="1368491"/>
            <a:ext cx="11102737" cy="430840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Bullet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90EA12-1BA0-DB4F-9A93-CC15D91500E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525001" y="6153501"/>
            <a:ext cx="2359145" cy="184665"/>
          </a:xfrm>
          <a:prstGeom prst="rect">
            <a:avLst/>
          </a:prstGeom>
        </p:spPr>
      </p:pic>
      <p:pic>
        <p:nvPicPr>
          <p:cNvPr id="13" name="Picture 12">
            <a:hlinkClick r:id="rId11"/>
            <a:extLst>
              <a:ext uri="{FF2B5EF4-FFF2-40B4-BE49-F238E27FC236}">
                <a16:creationId xmlns:a16="http://schemas.microsoft.com/office/drawing/2014/main" id="{1F23971F-A959-4D82-93BB-2675529FC76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07853" y="6153501"/>
            <a:ext cx="2027653" cy="2953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E630DB-670A-4CB3-8E9F-7BA9FC489325}"/>
              </a:ext>
            </a:extLst>
          </p:cNvPr>
          <p:cNvSpPr txBox="1"/>
          <p:nvPr userDrawn="1"/>
        </p:nvSpPr>
        <p:spPr>
          <a:xfrm>
            <a:off x="230566" y="6448833"/>
            <a:ext cx="4593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© 2020 HALOCK Security Labs.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8122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23" r:id="rId3"/>
    <p:sldLayoutId id="2147483724" r:id="rId4"/>
    <p:sldLayoutId id="2147483725" r:id="rId5"/>
    <p:sldLayoutId id="2147483726" r:id="rId6"/>
    <p:sldLayoutId id="2147483727" r:id="rId7"/>
  </p:sldLayoutIdLst>
  <p:hf hdr="0" ftr="0" dt="0"/>
  <p:txStyles>
    <p:titleStyle>
      <a:lvl1pPr algn="l" defTabSz="609570" rtl="0" eaLnBrk="1" latinLnBrk="0" hangingPunct="1">
        <a:lnSpc>
          <a:spcPct val="85000"/>
        </a:lnSpc>
        <a:spcBef>
          <a:spcPct val="0"/>
        </a:spcBef>
        <a:buNone/>
        <a:defRPr sz="3600" b="1" i="0" kern="1200" baseline="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304784" indent="-304784" algn="l" defTabSz="609570" rtl="0" eaLnBrk="1" latinLnBrk="0" hangingPunct="1">
        <a:lnSpc>
          <a:spcPct val="90000"/>
        </a:lnSpc>
        <a:spcBef>
          <a:spcPts val="1600"/>
        </a:spcBef>
        <a:spcAft>
          <a:spcPts val="0"/>
        </a:spcAft>
        <a:buClr>
          <a:schemeClr val="accent2"/>
        </a:buClr>
        <a:buSzPct val="75000"/>
        <a:buFontTx/>
        <a:buBlip>
          <a:blip r:embed="rId13"/>
        </a:buBlip>
        <a:defRPr sz="3200" b="0" kern="0">
          <a:solidFill>
            <a:schemeClr val="tx1"/>
          </a:solidFill>
          <a:latin typeface="+mn-lt"/>
          <a:ea typeface="+mn-ea"/>
          <a:cs typeface="Calibri Light"/>
        </a:defRPr>
      </a:lvl1pPr>
      <a:lvl2pPr marL="621792" indent="-274320" algn="l" defTabSz="60957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bg2"/>
        </a:buClr>
        <a:buSzPct val="100000"/>
        <a:buFont typeface="System Font Regular"/>
        <a:buChar char="–"/>
        <a:defRPr sz="2700" kern="0">
          <a:solidFill>
            <a:schemeClr val="tx1"/>
          </a:solidFill>
          <a:latin typeface="+mn-lt"/>
          <a:ea typeface="+mn-ea"/>
          <a:cs typeface="Calibri Light"/>
        </a:defRPr>
      </a:lvl2pPr>
      <a:lvl3pPr marL="896112" indent="-246888" algn="l" defTabSz="609570" rtl="0" eaLnBrk="1" latinLnBrk="0" hangingPunct="1">
        <a:lnSpc>
          <a:spcPct val="90000"/>
        </a:lnSpc>
        <a:spcBef>
          <a:spcPts val="667"/>
        </a:spcBef>
        <a:spcAft>
          <a:spcPts val="0"/>
        </a:spcAft>
        <a:buClr>
          <a:schemeClr val="bg2"/>
        </a:buClr>
        <a:buSzPct val="78000"/>
        <a:buFontTx/>
        <a:buBlip>
          <a:blip r:embed="rId14"/>
        </a:buBlip>
        <a:defRPr sz="2500" kern="0" baseline="0">
          <a:solidFill>
            <a:srgbClr val="000000"/>
          </a:solidFill>
          <a:latin typeface="+mn-lt"/>
          <a:ea typeface="+mn-ea"/>
          <a:cs typeface="Calibri Light"/>
        </a:defRPr>
      </a:lvl3pPr>
      <a:lvl4pPr marL="1188720" indent="-228600" algn="l" defTabSz="609570" rtl="0" eaLnBrk="1" latinLnBrk="0" hangingPunct="1">
        <a:lnSpc>
          <a:spcPct val="90000"/>
        </a:lnSpc>
        <a:spcBef>
          <a:spcPts val="533"/>
        </a:spcBef>
        <a:spcAft>
          <a:spcPts val="0"/>
        </a:spcAft>
        <a:buClr>
          <a:schemeClr val="bg2"/>
        </a:buClr>
        <a:buSzPct val="100000"/>
        <a:buFont typeface="Arial" panose="020B0604020202020204" pitchFamily="34" charset="0"/>
        <a:buChar char="•"/>
        <a:defRPr sz="2300" kern="0">
          <a:solidFill>
            <a:srgbClr val="000000"/>
          </a:solidFill>
          <a:latin typeface="+mn-lt"/>
          <a:ea typeface="+mn-ea"/>
          <a:cs typeface="Calibri Light"/>
        </a:defRPr>
      </a:lvl4pPr>
      <a:lvl5pPr marL="1508760" indent="-243829" algn="l" defTabSz="60957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bg2"/>
        </a:buClr>
        <a:buSzPct val="100000"/>
        <a:buFont typeface="System Font Regular"/>
        <a:buChar char="–"/>
        <a:defRPr sz="2100" kern="0">
          <a:solidFill>
            <a:srgbClr val="000000"/>
          </a:solidFill>
          <a:latin typeface="+mn-lt"/>
          <a:ea typeface="+mn-ea"/>
          <a:cs typeface="Calibri Light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lock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3A1B-4137-4AD8-A549-336495D52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6965"/>
            <a:ext cx="12192000" cy="112637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Level 1: A Proven Narrative for Requesting Budget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711DD5-C7DE-46F8-8812-774750C8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DAC0A-AA63-47A4-B333-7FCF0CDECB6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8778" y="1647232"/>
            <a:ext cx="11102737" cy="4329706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US" sz="3100" b="1" dirty="0"/>
              <a:t>Current State – Where we are today</a:t>
            </a:r>
          </a:p>
          <a:p>
            <a:pPr lvl="1"/>
            <a:r>
              <a:rPr lang="en-US" sz="2600" dirty="0"/>
              <a:t> </a:t>
            </a:r>
          </a:p>
          <a:p>
            <a:pPr lvl="1"/>
            <a:r>
              <a:rPr lang="en-US" sz="2600" dirty="0"/>
              <a:t>   </a:t>
            </a:r>
          </a:p>
          <a:p>
            <a:pPr lvl="1"/>
            <a:r>
              <a:rPr lang="en-US" sz="2600" dirty="0"/>
              <a:t> </a:t>
            </a:r>
          </a:p>
          <a:p>
            <a:pPr marL="514350" indent="-514350">
              <a:lnSpc>
                <a:spcPct val="120000"/>
              </a:lnSpc>
              <a:buClrTx/>
              <a:buSzPct val="100000"/>
              <a:buFont typeface="+mj-lt"/>
              <a:buAutoNum type="arabicPeriod"/>
            </a:pPr>
            <a:r>
              <a:rPr lang="en-US" sz="3100" b="1" dirty="0"/>
              <a:t>Discontinuity – How the current state does not meet the needs of Our business</a:t>
            </a:r>
          </a:p>
          <a:p>
            <a:pPr lvl="1"/>
            <a:r>
              <a:rPr lang="en-US" sz="2600" dirty="0"/>
              <a:t> </a:t>
            </a:r>
          </a:p>
          <a:p>
            <a:pPr lvl="1"/>
            <a:r>
              <a:rPr lang="en-US" sz="2600" dirty="0"/>
              <a:t>   </a:t>
            </a:r>
          </a:p>
          <a:p>
            <a:pPr lvl="1"/>
            <a:r>
              <a:rPr lang="en-US" sz="2600" dirty="0"/>
              <a:t> 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US" sz="3100" b="1" dirty="0"/>
              <a:t>Level of Discontinuity – The Gap between current state and what is needed</a:t>
            </a:r>
          </a:p>
          <a:p>
            <a:pPr lvl="1"/>
            <a:r>
              <a:rPr lang="en-US" sz="2600" dirty="0"/>
              <a:t> </a:t>
            </a:r>
          </a:p>
          <a:p>
            <a:pPr lvl="1"/>
            <a:r>
              <a:rPr lang="en-US" sz="2600" dirty="0"/>
              <a:t>   </a:t>
            </a:r>
          </a:p>
          <a:p>
            <a:pPr lvl="1"/>
            <a:r>
              <a:rPr lang="en-US" sz="2600" dirty="0"/>
              <a:t> </a:t>
            </a:r>
          </a:p>
          <a:p>
            <a:pPr marL="285750" indent="-285750">
              <a:buSzPct val="100000"/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1F8146D8-FECD-42E0-9AF1-54914269D484}"/>
              </a:ext>
            </a:extLst>
          </p:cNvPr>
          <p:cNvSpPr/>
          <p:nvPr/>
        </p:nvSpPr>
        <p:spPr>
          <a:xfrm>
            <a:off x="216131" y="6118167"/>
            <a:ext cx="2161309" cy="365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61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711DD5-C7DE-46F8-8812-774750C8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DAC0A-AA63-47A4-B333-7FCF0CDECB6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8778" y="1577164"/>
            <a:ext cx="11209301" cy="4695844"/>
          </a:xfrm>
        </p:spPr>
        <p:txBody>
          <a:bodyPr>
            <a:normAutofit/>
          </a:bodyPr>
          <a:lstStyle/>
          <a:p>
            <a:pPr marL="514350" indent="-514350">
              <a:buClrTx/>
              <a:buSzPct val="100000"/>
              <a:buFont typeface="+mj-lt"/>
              <a:buAutoNum type="arabicPeriod" startAt="4"/>
            </a:pPr>
            <a:r>
              <a:rPr lang="en-US" sz="2400" b="1" dirty="0"/>
              <a:t>The Solution – How it Addresses the Problem</a:t>
            </a:r>
          </a:p>
          <a:p>
            <a:pPr lvl="1"/>
            <a:r>
              <a:rPr lang="en-US" sz="2000" dirty="0"/>
              <a:t> </a:t>
            </a:r>
          </a:p>
          <a:p>
            <a:pPr lvl="1"/>
            <a:r>
              <a:rPr lang="en-US" sz="2000" dirty="0"/>
              <a:t>     </a:t>
            </a:r>
          </a:p>
          <a:p>
            <a:pPr lvl="1"/>
            <a:r>
              <a:rPr lang="en-US" sz="2000" dirty="0"/>
              <a:t> </a:t>
            </a:r>
          </a:p>
          <a:p>
            <a:pPr marL="514350" indent="-514350">
              <a:buClrTx/>
              <a:buSzPct val="100000"/>
              <a:buFont typeface="+mj-lt"/>
              <a:buAutoNum type="arabicPeriod" startAt="4"/>
            </a:pPr>
            <a:r>
              <a:rPr lang="en-US" sz="2400" b="1" dirty="0"/>
              <a:t>Not Having The Solution – Potential Impacts</a:t>
            </a:r>
            <a:endParaRPr lang="en-US" sz="2000" dirty="0"/>
          </a:p>
          <a:p>
            <a:pPr lvl="1"/>
            <a:r>
              <a:rPr lang="en-US" sz="2000" dirty="0"/>
              <a:t>    </a:t>
            </a:r>
          </a:p>
          <a:p>
            <a:pPr lvl="1"/>
            <a:r>
              <a:rPr lang="en-US" sz="2000" dirty="0"/>
              <a:t>  </a:t>
            </a:r>
          </a:p>
          <a:p>
            <a:pPr lvl="1"/>
            <a:r>
              <a:rPr lang="en-US" sz="2000" dirty="0"/>
              <a:t> </a:t>
            </a:r>
          </a:p>
          <a:p>
            <a:pPr lvl="1"/>
            <a:endParaRPr lang="en-US" dirty="0"/>
          </a:p>
          <a:p>
            <a:pPr marL="649224" lvl="2" indent="0">
              <a:buNone/>
            </a:pPr>
            <a:endParaRPr lang="en-US" dirty="0"/>
          </a:p>
          <a:p>
            <a:pPr marL="831358" lvl="1" indent="-514350">
              <a:buFont typeface="+mj-lt"/>
              <a:buAutoNum type="arabicPeriod" startAt="4"/>
            </a:pPr>
            <a:endParaRPr lang="en-US" b="1" dirty="0">
              <a:solidFill>
                <a:schemeClr val="accent2"/>
              </a:solidFill>
            </a:endParaRPr>
          </a:p>
          <a:p>
            <a:pPr marL="0" indent="0">
              <a:buSzPct val="100000"/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CF6837-F5A5-4A9C-B772-4E93ADBF1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1141"/>
            <a:ext cx="12192000" cy="112637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Level 1: A Proven Narrative for Requesting Budget</a:t>
            </a:r>
          </a:p>
        </p:txBody>
      </p:sp>
    </p:spTree>
    <p:extLst>
      <p:ext uri="{BB962C8B-B14F-4D97-AF65-F5344CB8AC3E}">
        <p14:creationId xmlns:p14="http://schemas.microsoft.com/office/powerpoint/2010/main" val="2396395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711DD5-C7DE-46F8-8812-774750C8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DAC0A-AA63-47A4-B333-7FCF0CDECB6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8778" y="1576248"/>
            <a:ext cx="11209301" cy="4695844"/>
          </a:xfrm>
        </p:spPr>
        <p:txBody>
          <a:bodyPr>
            <a:normAutofit/>
          </a:bodyPr>
          <a:lstStyle/>
          <a:p>
            <a:pPr marL="460375" indent="-460375">
              <a:buClrTx/>
              <a:buSzPct val="100000"/>
              <a:buFont typeface="+mj-lt"/>
              <a:buAutoNum type="arabicPeriod" startAt="6"/>
            </a:pPr>
            <a:r>
              <a:rPr lang="en-US" sz="2400" b="1" dirty="0"/>
              <a:t>Implementing The Solution </a:t>
            </a:r>
            <a:r>
              <a:rPr lang="en-US" sz="2400" b="1" dirty="0">
                <a:solidFill>
                  <a:schemeClr val="tx2"/>
                </a:solidFill>
              </a:rPr>
              <a:t>(Note: Please utilize the provided project cost template)</a:t>
            </a:r>
          </a:p>
          <a:p>
            <a:pPr lvl="1"/>
            <a:r>
              <a:rPr lang="en-US" sz="2200" b="1" dirty="0"/>
              <a:t>Implementation Hard Dollar Costs</a:t>
            </a:r>
            <a:r>
              <a:rPr lang="en-US" sz="2200" dirty="0"/>
              <a:t> (Expenditure on hardware, software, licensing, consulting services, etc.)</a:t>
            </a:r>
          </a:p>
          <a:p>
            <a:pPr marL="895350" lvl="2" indent="-246063"/>
            <a:r>
              <a:rPr lang="en-US" sz="1800" dirty="0"/>
              <a:t>Hardware: $</a:t>
            </a:r>
          </a:p>
          <a:p>
            <a:pPr lvl="2"/>
            <a:r>
              <a:rPr lang="en-US" sz="1800" dirty="0"/>
              <a:t>Software: $</a:t>
            </a:r>
          </a:p>
          <a:p>
            <a:pPr lvl="2"/>
            <a:r>
              <a:rPr lang="en-US" sz="1800" dirty="0"/>
              <a:t>Licensing: $</a:t>
            </a:r>
          </a:p>
          <a:p>
            <a:pPr lvl="2"/>
            <a:r>
              <a:rPr lang="en-US" sz="1800" dirty="0"/>
              <a:t>Consulting Services: $ </a:t>
            </a:r>
          </a:p>
          <a:p>
            <a:pPr lvl="2"/>
            <a:r>
              <a:rPr lang="en-US" sz="1800" b="1" dirty="0"/>
              <a:t>Implementation Hard Dollar Total: $</a:t>
            </a:r>
            <a:endParaRPr lang="en-US" sz="18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/>
              <a:t>Implementation Soft Dollar Costs </a:t>
            </a:r>
            <a:r>
              <a:rPr lang="en-US" sz="2400" dirty="0"/>
              <a:t>(Internal estimated labor hours x internal labor cost)</a:t>
            </a:r>
          </a:p>
          <a:p>
            <a:pPr lvl="2"/>
            <a:r>
              <a:rPr lang="en-US" sz="1800" dirty="0"/>
              <a:t>X hours x $Y / hour</a:t>
            </a:r>
          </a:p>
          <a:p>
            <a:pPr lvl="2"/>
            <a:r>
              <a:rPr lang="en-US" sz="1800" b="1" dirty="0"/>
              <a:t>Implementation Soft Dollar Total: $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0BA596-1679-4BB4-B016-BD156A252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1141"/>
            <a:ext cx="12192000" cy="112637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Level 1: A Proven Narrative for Requesting Budget</a:t>
            </a:r>
          </a:p>
        </p:txBody>
      </p:sp>
    </p:spTree>
    <p:extLst>
      <p:ext uri="{BB962C8B-B14F-4D97-AF65-F5344CB8AC3E}">
        <p14:creationId xmlns:p14="http://schemas.microsoft.com/office/powerpoint/2010/main" val="337609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711DD5-C7DE-46F8-8812-774750C8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DAC0A-AA63-47A4-B333-7FCF0CDECB6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2227" y="1635033"/>
            <a:ext cx="11209301" cy="4342779"/>
          </a:xfrm>
        </p:spPr>
        <p:txBody>
          <a:bodyPr>
            <a:normAutofit fontScale="92500" lnSpcReduction="10000"/>
          </a:bodyPr>
          <a:lstStyle/>
          <a:p>
            <a:pPr marL="460375" indent="-460375">
              <a:buClrTx/>
              <a:buSzPct val="100000"/>
              <a:buFont typeface="+mj-lt"/>
              <a:buAutoNum type="arabicPeriod" startAt="6"/>
            </a:pPr>
            <a:r>
              <a:rPr lang="en-US" sz="2600" b="1" dirty="0"/>
              <a:t>Implementing The Solution </a:t>
            </a:r>
            <a:r>
              <a:rPr lang="en-US" sz="2600" b="1" dirty="0">
                <a:solidFill>
                  <a:schemeClr val="tx2"/>
                </a:solidFill>
              </a:rPr>
              <a:t>(Note: Please utilize the provided project cost template)</a:t>
            </a:r>
          </a:p>
          <a:p>
            <a:pPr lvl="1">
              <a:lnSpc>
                <a:spcPct val="120000"/>
              </a:lnSpc>
            </a:pPr>
            <a:r>
              <a:rPr lang="en-US" sz="2400" b="1" dirty="0"/>
              <a:t>Ongoing / Recurring Hard Dollar Costs </a:t>
            </a:r>
            <a:r>
              <a:rPr lang="en-US" sz="2400" dirty="0"/>
              <a:t>(Expenditure on hardware, software, licensing, consulting services, etc.)</a:t>
            </a:r>
          </a:p>
          <a:p>
            <a:pPr marL="895350" lvl="2" indent="-246063">
              <a:lnSpc>
                <a:spcPct val="100000"/>
              </a:lnSpc>
            </a:pPr>
            <a:r>
              <a:rPr lang="en-US" sz="1900" dirty="0"/>
              <a:t>Hardware: $</a:t>
            </a:r>
          </a:p>
          <a:p>
            <a:pPr lvl="2">
              <a:lnSpc>
                <a:spcPct val="100000"/>
              </a:lnSpc>
            </a:pPr>
            <a:r>
              <a:rPr lang="en-US" sz="1900" dirty="0"/>
              <a:t>Software: $</a:t>
            </a:r>
          </a:p>
          <a:p>
            <a:pPr lvl="2">
              <a:lnSpc>
                <a:spcPct val="100000"/>
              </a:lnSpc>
            </a:pPr>
            <a:r>
              <a:rPr lang="en-US" sz="1900" dirty="0"/>
              <a:t>Licensing: $</a:t>
            </a:r>
          </a:p>
          <a:p>
            <a:pPr lvl="2">
              <a:lnSpc>
                <a:spcPct val="100000"/>
              </a:lnSpc>
            </a:pPr>
            <a:r>
              <a:rPr lang="en-US" sz="1900" dirty="0"/>
              <a:t>Consulting Services: $ </a:t>
            </a:r>
          </a:p>
          <a:p>
            <a:pPr lvl="2">
              <a:lnSpc>
                <a:spcPct val="100000"/>
              </a:lnSpc>
            </a:pPr>
            <a:r>
              <a:rPr lang="en-US" sz="1900" b="1" dirty="0"/>
              <a:t>Ongoing Hard Dollar Total: $</a:t>
            </a:r>
          </a:p>
          <a:p>
            <a:pPr marL="649224" lvl="2" indent="0">
              <a:buNone/>
            </a:pPr>
            <a:endParaRPr lang="en-US" sz="1900" dirty="0"/>
          </a:p>
          <a:p>
            <a:pPr lvl="1"/>
            <a:r>
              <a:rPr lang="en-US" sz="2400" b="1" dirty="0"/>
              <a:t>Ongoing / Recurring Soft Dollar Costs </a:t>
            </a:r>
            <a:r>
              <a:rPr lang="en-US" sz="2400" dirty="0"/>
              <a:t>(Internal estimated labor hours x internal labor cost)</a:t>
            </a:r>
          </a:p>
          <a:p>
            <a:pPr lvl="2">
              <a:lnSpc>
                <a:spcPct val="100000"/>
              </a:lnSpc>
            </a:pPr>
            <a:r>
              <a:rPr lang="en-US" sz="1900" dirty="0"/>
              <a:t>X hours x $Y / hour</a:t>
            </a:r>
          </a:p>
          <a:p>
            <a:pPr lvl="2">
              <a:lnSpc>
                <a:spcPct val="100000"/>
              </a:lnSpc>
            </a:pPr>
            <a:r>
              <a:rPr lang="en-US" sz="1900" b="1" dirty="0"/>
              <a:t>Ongoing Soft Dollar Total: $</a:t>
            </a:r>
            <a:endParaRPr lang="en-US" sz="1900" dirty="0"/>
          </a:p>
          <a:p>
            <a:pPr lvl="2"/>
            <a:endParaRPr lang="en-US" sz="1900" dirty="0"/>
          </a:p>
          <a:p>
            <a:pPr lvl="2"/>
            <a:endParaRPr lang="en-US" dirty="0"/>
          </a:p>
          <a:p>
            <a:pPr marL="831358" lvl="1" indent="-514350">
              <a:buFont typeface="+mj-lt"/>
              <a:buAutoNum type="arabicPeriod" startAt="4"/>
            </a:pPr>
            <a:endParaRPr lang="en-US" b="1" dirty="0">
              <a:solidFill>
                <a:schemeClr val="accent2"/>
              </a:solidFill>
            </a:endParaRPr>
          </a:p>
          <a:p>
            <a:pPr marL="0" indent="0">
              <a:buSzPct val="100000"/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C5E792-17E5-432F-B73E-5464BA6E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1141"/>
            <a:ext cx="12192000" cy="112637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Level 1: A Proven Narrative for Requesting Budget</a:t>
            </a:r>
          </a:p>
        </p:txBody>
      </p:sp>
    </p:spTree>
    <p:extLst>
      <p:ext uri="{BB962C8B-B14F-4D97-AF65-F5344CB8AC3E}">
        <p14:creationId xmlns:p14="http://schemas.microsoft.com/office/powerpoint/2010/main" val="2730123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711DD5-C7DE-46F8-8812-774750C8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DAC0A-AA63-47A4-B333-7FCF0CDECB6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2227" y="1574073"/>
            <a:ext cx="11209301" cy="4803136"/>
          </a:xfrm>
        </p:spPr>
        <p:txBody>
          <a:bodyPr>
            <a:normAutofit/>
          </a:bodyPr>
          <a:lstStyle/>
          <a:p>
            <a:pPr marL="460375" indent="-460375">
              <a:buClrTx/>
              <a:buSzPct val="100000"/>
              <a:buFont typeface="+mj-lt"/>
              <a:buAutoNum type="arabicPeriod" startAt="6"/>
            </a:pPr>
            <a:r>
              <a:rPr lang="en-US" sz="2400" b="1" dirty="0"/>
              <a:t>Implementing The Solution </a:t>
            </a:r>
            <a:r>
              <a:rPr lang="en-US" sz="2400" b="1" dirty="0">
                <a:solidFill>
                  <a:schemeClr val="tx2"/>
                </a:solidFill>
              </a:rPr>
              <a:t>(Note: Please utilize the provided executive summary template)</a:t>
            </a:r>
          </a:p>
          <a:p>
            <a:pPr lvl="1"/>
            <a:r>
              <a:rPr lang="en-US" sz="2200" dirty="0"/>
              <a:t>Business Impacts </a:t>
            </a:r>
            <a:r>
              <a:rPr lang="en-US" sz="2200" u="sng" dirty="0"/>
              <a:t>of Not Remediating</a:t>
            </a:r>
            <a:r>
              <a:rPr lang="en-US" sz="2200" dirty="0"/>
              <a:t> the Risk: </a:t>
            </a:r>
          </a:p>
          <a:p>
            <a:pPr lvl="2"/>
            <a:r>
              <a:rPr lang="en-US" sz="1800" dirty="0"/>
              <a:t>Financial Cost: $ </a:t>
            </a:r>
          </a:p>
          <a:p>
            <a:pPr lvl="2"/>
            <a:r>
              <a:rPr lang="en-US" sz="1800" dirty="0"/>
              <a:t>Other Impacts (List those that apply: Reputational Costs, Litigation and Fines, Impact to Mission, etc.)</a:t>
            </a:r>
          </a:p>
          <a:p>
            <a:pPr lvl="1"/>
            <a:r>
              <a:rPr lang="en-US" sz="2200" dirty="0"/>
              <a:t>Business Impacts </a:t>
            </a:r>
            <a:r>
              <a:rPr lang="en-US" sz="2200" u="sng" dirty="0"/>
              <a:t>of Remediating</a:t>
            </a:r>
            <a:r>
              <a:rPr lang="en-US" sz="2200" dirty="0"/>
              <a:t> the Risk:</a:t>
            </a:r>
          </a:p>
          <a:p>
            <a:pPr lvl="2"/>
            <a:r>
              <a:rPr lang="en-US" sz="1800" dirty="0"/>
              <a:t>Financial One Time: $ </a:t>
            </a:r>
          </a:p>
          <a:p>
            <a:pPr lvl="2"/>
            <a:r>
              <a:rPr lang="en-US" sz="1800" dirty="0"/>
              <a:t>Financial Ongoing: $ </a:t>
            </a:r>
          </a:p>
          <a:p>
            <a:pPr lvl="2"/>
            <a:r>
              <a:rPr lang="en-US" sz="1800" dirty="0"/>
              <a:t>Other Impacts(List those that apply: Reputational Costs, Litigation and Fines, Impact to Mission, etc.)</a:t>
            </a:r>
          </a:p>
          <a:p>
            <a:pPr lvl="2"/>
            <a:endParaRPr lang="en-US" sz="1800" dirty="0"/>
          </a:p>
          <a:p>
            <a:pPr marL="831358" lvl="1" indent="-514350">
              <a:buFont typeface="+mj-lt"/>
              <a:buAutoNum type="arabicPeriod" startAt="4"/>
            </a:pPr>
            <a:endParaRPr lang="en-US" b="1" dirty="0">
              <a:solidFill>
                <a:schemeClr val="accent2"/>
              </a:solidFill>
            </a:endParaRPr>
          </a:p>
          <a:p>
            <a:pPr marL="0" indent="0">
              <a:buSzPct val="100000"/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C5E792-17E5-432F-B73E-5464BA6E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1141"/>
            <a:ext cx="12192000" cy="112637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Level 1: A Proven Narrative for Requesting Budget</a:t>
            </a:r>
          </a:p>
        </p:txBody>
      </p:sp>
    </p:spTree>
    <p:extLst>
      <p:ext uri="{BB962C8B-B14F-4D97-AF65-F5344CB8AC3E}">
        <p14:creationId xmlns:p14="http://schemas.microsoft.com/office/powerpoint/2010/main" val="3420004602"/>
      </p:ext>
    </p:extLst>
  </p:cSld>
  <p:clrMapOvr>
    <a:masterClrMapping/>
  </p:clrMapOvr>
</p:sld>
</file>

<file path=ppt/theme/theme1.xml><?xml version="1.0" encoding="utf-8"?>
<a:theme xmlns:a="http://schemas.openxmlformats.org/drawingml/2006/main" name="RSAC 2020 theme">
  <a:themeElements>
    <a:clrScheme name="RSAC 2020">
      <a:dk1>
        <a:srgbClr val="000000"/>
      </a:dk1>
      <a:lt1>
        <a:srgbClr val="FFFFFF"/>
      </a:lt1>
      <a:dk2>
        <a:srgbClr val="C34964"/>
      </a:dk2>
      <a:lt2>
        <a:srgbClr val="61C193"/>
      </a:lt2>
      <a:accent1>
        <a:srgbClr val="61C193"/>
      </a:accent1>
      <a:accent2>
        <a:srgbClr val="C34964"/>
      </a:accent2>
      <a:accent3>
        <a:srgbClr val="08C0DE"/>
      </a:accent3>
      <a:accent4>
        <a:srgbClr val="DAC556"/>
      </a:accent4>
      <a:accent5>
        <a:srgbClr val="EA6851"/>
      </a:accent5>
      <a:accent6>
        <a:srgbClr val="0076CF"/>
      </a:accent6>
      <a:hlink>
        <a:srgbClr val="001B71"/>
      </a:hlink>
      <a:folHlink>
        <a:srgbClr val="0076C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SAC 2020 speaker template (tracks) -  1 speaker.pptx" id="{1ED8A421-1BC8-4874-9097-77A5AA7C48A1}" vid="{A7C3C493-C597-4099-9E72-C38CD7FA4E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RSAC 2020 speaker template (tracks) -  1 speaker (3)</Template>
  <TotalTime>2992</TotalTime>
  <Words>358</Words>
  <Application>Microsoft Office PowerPoint</Application>
  <PresentationFormat>Widescreen</PresentationFormat>
  <Paragraphs>76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System Font Regular</vt:lpstr>
      <vt:lpstr>RSAC 2020 theme</vt:lpstr>
      <vt:lpstr>Level 1: A Proven Narrative for Requesting Budget</vt:lpstr>
      <vt:lpstr>Level 1: A Proven Narrative for Requesting Budget</vt:lpstr>
      <vt:lpstr>Level 1: A Proven Narrative for Requesting Budget</vt:lpstr>
      <vt:lpstr>Level 1: A Proven Narrative for Requesting Budget</vt:lpstr>
      <vt:lpstr>Level 1: A Proven Narrative for Requesting Budget</vt:lpstr>
    </vt:vector>
  </TitlesOfParts>
  <Company>Coda Creative,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Read</dc:title>
  <dc:creator>Jim Mirochnik</dc:creator>
  <cp:lastModifiedBy>David Andrew</cp:lastModifiedBy>
  <cp:revision>487</cp:revision>
  <dcterms:created xsi:type="dcterms:W3CDTF">2019-12-25T16:41:15Z</dcterms:created>
  <dcterms:modified xsi:type="dcterms:W3CDTF">2020-02-25T20:30:57Z</dcterms:modified>
</cp:coreProperties>
</file>