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5" r:id="rId1"/>
  </p:sldMasterIdLst>
  <p:notesMasterIdLst>
    <p:notesMasterId r:id="rId4"/>
  </p:notesMasterIdLst>
  <p:handoutMasterIdLst>
    <p:handoutMasterId r:id="rId5"/>
  </p:handoutMasterIdLst>
  <p:sldIdLst>
    <p:sldId id="778" r:id="rId2"/>
    <p:sldId id="780" r:id="rId3"/>
  </p:sldIdLst>
  <p:sldSz cx="12192000" cy="6858000"/>
  <p:notesSz cx="6858000" cy="9144000"/>
  <p:defaultTextStyle>
    <a:defPPr>
      <a:defRPr lang="en-US"/>
    </a:defPPr>
    <a:lvl1pPr marL="0" algn="l" defTabSz="6095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70" algn="l" defTabSz="6095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40" algn="l" defTabSz="6095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09" algn="l" defTabSz="6095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278" algn="l" defTabSz="6095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848" algn="l" defTabSz="6095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418" algn="l" defTabSz="6095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987" algn="l" defTabSz="6095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557" algn="l" defTabSz="6095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48" userDrawn="1">
          <p15:clr>
            <a:srgbClr val="A4A3A4"/>
          </p15:clr>
        </p15:guide>
        <p15:guide id="2" pos="408" userDrawn="1">
          <p15:clr>
            <a:srgbClr val="A4A3A4"/>
          </p15:clr>
        </p15:guide>
        <p15:guide id="3" orient="horz" pos="91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id Andrew" initials="DA" lastIdx="7" clrIdx="0">
    <p:extLst>
      <p:ext uri="{19B8F6BF-5375-455C-9EA6-DF929625EA0E}">
        <p15:presenceInfo xmlns:p15="http://schemas.microsoft.com/office/powerpoint/2012/main" userId="S::dandrew@halock.com::d7c400db-cc15-407a-9f69-9f23f5a867b3" providerId="AD"/>
      </p:ext>
    </p:extLst>
  </p:cmAuthor>
  <p:cmAuthor id="2" name="Cindy Kaplan" initials="CK" lastIdx="10" clrIdx="1">
    <p:extLst>
      <p:ext uri="{19B8F6BF-5375-455C-9EA6-DF929625EA0E}">
        <p15:presenceInfo xmlns:p15="http://schemas.microsoft.com/office/powerpoint/2012/main" userId="S::ckaplan@halock.com::fc57373c-638a-4c07-b34f-7b0725f0ff3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D6ED"/>
    <a:srgbClr val="FFFF99"/>
    <a:srgbClr val="E7ECF6"/>
    <a:srgbClr val="7C7F84"/>
    <a:srgbClr val="E7F5FF"/>
    <a:srgbClr val="FFCC66"/>
    <a:srgbClr val="FFFFCC"/>
    <a:srgbClr val="FFFFFF"/>
    <a:srgbClr val="85258B"/>
    <a:srgbClr val="8C28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38" autoAdjust="0"/>
    <p:restoredTop sz="86198" autoAdjust="0"/>
  </p:normalViewPr>
  <p:slideViewPr>
    <p:cSldViewPr snapToGrid="0" snapToObjects="1">
      <p:cViewPr varScale="1">
        <p:scale>
          <a:sx n="90" d="100"/>
          <a:sy n="90" d="100"/>
        </p:scale>
        <p:origin x="3378" y="96"/>
      </p:cViewPr>
      <p:guideLst>
        <p:guide orient="horz" pos="648"/>
        <p:guide pos="408"/>
        <p:guide orient="horz" pos="9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8D8A2D-4C11-AD4B-9C18-0D74CEDE754C}" type="datetimeFigureOut">
              <a:rPr lang="en-US" smtClean="0"/>
              <a:t>2/25/2020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884DEB-6CE4-A345-9E53-5B46C6FEB1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9188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BCFA83-08B1-2F44-95C6-2CABC424890B}" type="datetimeFigureOut">
              <a:rPr lang="en-US" smtClean="0"/>
              <a:t>2/25/2020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735D0F-15CB-5241-8DA7-9EC6F9751A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0813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6095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70" algn="l" defTabSz="6095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40" algn="l" defTabSz="6095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09" algn="l" defTabSz="6095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278" algn="l" defTabSz="6095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848" algn="l" defTabSz="6095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418" algn="l" defTabSz="6095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987" algn="l" defTabSz="6095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557" algn="l" defTabSz="6095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2475" y="1184275"/>
            <a:ext cx="5688013" cy="3198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C6357-5793-4769-94AF-1D31BEB283F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355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2475" y="1184275"/>
            <a:ext cx="5688013" cy="3198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C6357-5793-4769-94AF-1D31BEB283F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350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521" y="92947"/>
            <a:ext cx="10780707" cy="1126372"/>
          </a:xfrm>
        </p:spPr>
        <p:txBody>
          <a:bodyPr/>
          <a:lstStyle>
            <a:lvl1pPr>
              <a:lnSpc>
                <a:spcPct val="90000"/>
              </a:lnSpc>
              <a:defRPr b="1" i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62210" y="6359176"/>
            <a:ext cx="1401804" cy="365125"/>
          </a:xfrm>
          <a:prstGeom prst="rect">
            <a:avLst/>
          </a:prstGeom>
        </p:spPr>
        <p:txBody>
          <a:bodyPr/>
          <a:lstStyle/>
          <a:p>
            <a:fld id="{F56C8676-1494-424A-9EE1-69F4EB666BA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4294967295"/>
          </p:nvPr>
        </p:nvSpPr>
        <p:spPr>
          <a:xfrm>
            <a:off x="648778" y="1368490"/>
            <a:ext cx="11102737" cy="4695844"/>
          </a:xfrm>
        </p:spPr>
        <p:txBody>
          <a:bodyPr/>
          <a:lstStyle>
            <a:lvl1pPr>
              <a:lnSpc>
                <a:spcPct val="95000"/>
              </a:lnSpc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5508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- one speak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B34584-48DD-3340-A782-58684F53E4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963" y="607300"/>
            <a:ext cx="5034845" cy="83062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4380CE4-935E-0847-A6AC-4ADA58D0B365}"/>
              </a:ext>
            </a:extLst>
          </p:cNvPr>
          <p:cNvSpPr txBox="1"/>
          <p:nvPr/>
        </p:nvSpPr>
        <p:spPr>
          <a:xfrm>
            <a:off x="11463183" y="6554595"/>
            <a:ext cx="609995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400" b="0" i="0" spc="0" dirty="0">
                <a:solidFill>
                  <a:schemeClr val="bg2"/>
                </a:solidFill>
                <a:latin typeface="Arial"/>
                <a:cs typeface="Arial"/>
              </a:rPr>
              <a:t>#RSAC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7DAAF9-CE9E-8941-9948-22CE028B238F}"/>
              </a:ext>
            </a:extLst>
          </p:cNvPr>
          <p:cNvSpPr txBox="1"/>
          <p:nvPr/>
        </p:nvSpPr>
        <p:spPr>
          <a:xfrm>
            <a:off x="708163" y="2335625"/>
            <a:ext cx="136068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dirty="0">
                <a:solidFill>
                  <a:schemeClr val="accent1"/>
                </a:solidFill>
                <a:latin typeface="Calibri"/>
                <a:cs typeface="Calibri"/>
              </a:rPr>
              <a:t>SESSION ID: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22191" y="4856006"/>
            <a:ext cx="7812209" cy="513761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 defTabSz="609570" rtl="0" eaLnBrk="1" latinLnBrk="0" hangingPunct="1">
              <a:lnSpc>
                <a:spcPct val="95000"/>
              </a:lnSpc>
              <a:spcAft>
                <a:spcPts val="0"/>
              </a:spcAft>
              <a:buFontTx/>
              <a:buNone/>
              <a:defRPr lang="en-US" sz="2000" b="1" kern="1200" dirty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0" indent="0" algn="l" defTabSz="609570" rtl="0" eaLnBrk="1" latinLnBrk="0" hangingPunct="1">
              <a:lnSpc>
                <a:spcPct val="100000"/>
              </a:lnSpc>
              <a:spcAft>
                <a:spcPts val="0"/>
              </a:spcAft>
              <a:buFontTx/>
              <a:buNone/>
              <a:defRPr lang="en-US" sz="24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0" indent="0" algn="l" defTabSz="609570" rtl="0" eaLnBrk="1" latinLnBrk="0" hangingPunct="1">
              <a:lnSpc>
                <a:spcPct val="100000"/>
              </a:lnSpc>
              <a:spcAft>
                <a:spcPts val="0"/>
              </a:spcAft>
              <a:buFontTx/>
              <a:buNone/>
              <a:defRPr lang="en-US" sz="24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0" indent="0" algn="l" defTabSz="609570" rtl="0" eaLnBrk="1" latinLnBrk="0" hangingPunct="1">
              <a:lnSpc>
                <a:spcPct val="100000"/>
              </a:lnSpc>
              <a:spcAft>
                <a:spcPts val="0"/>
              </a:spcAft>
              <a:buFontTx/>
              <a:buNone/>
              <a:defRPr lang="en-US" sz="24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0" indent="0" algn="l" defTabSz="609570" rtl="0" eaLnBrk="1" latinLnBrk="0" hangingPunct="1">
              <a:lnSpc>
                <a:spcPct val="100000"/>
              </a:lnSpc>
              <a:spcAft>
                <a:spcPts val="0"/>
              </a:spcAft>
              <a:buFontTx/>
              <a:buNone/>
              <a:defRPr lang="en-US" sz="2400" kern="120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83510" y="2875403"/>
            <a:ext cx="7850890" cy="1711877"/>
          </a:xfrm>
        </p:spPr>
        <p:txBody>
          <a:bodyPr anchor="t" anchorCtr="0">
            <a:normAutofit/>
          </a:bodyPr>
          <a:lstStyle>
            <a:lvl1pPr algn="l">
              <a:lnSpc>
                <a:spcPct val="85000"/>
              </a:lnSpc>
              <a:defRPr sz="4000" b="1" i="0" cap="none" baseline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en-US" dirty="0"/>
              <a:t>Session Title: Calibri Bold 40pt Initial Caps, Up To Three Lines In Length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858096" y="2340822"/>
            <a:ext cx="1360687" cy="24673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lang="en-US" sz="1800" b="1" kern="1200" dirty="0" smtClean="0">
                <a:solidFill>
                  <a:schemeClr val="accent1"/>
                </a:solidFill>
                <a:latin typeface="Calibri"/>
                <a:ea typeface="+mn-ea"/>
                <a:cs typeface="Calibri"/>
              </a:defRPr>
            </a:lvl1pPr>
          </a:lstStyle>
          <a:p>
            <a:pPr lvl="0"/>
            <a:r>
              <a:rPr lang="en-US" dirty="0"/>
              <a:t>XXXX-XXXX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722195" y="5459220"/>
            <a:ext cx="7812205" cy="1246613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00" b="0" i="0" baseline="0">
                <a:solidFill>
                  <a:schemeClr val="tx1"/>
                </a:solidFill>
              </a:defRPr>
            </a:lvl1pPr>
            <a:lvl2pPr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67" b="0" i="0" baseline="0">
                <a:solidFill>
                  <a:schemeClr val="tx1"/>
                </a:solidFill>
              </a:defRPr>
            </a:lvl2pPr>
            <a:lvl3pPr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67" b="0" i="0" baseline="0">
                <a:solidFill>
                  <a:schemeClr val="tx1"/>
                </a:solidFill>
              </a:defRPr>
            </a:lvl3pPr>
            <a:lvl4pPr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67" b="0" i="0" baseline="0">
                <a:solidFill>
                  <a:schemeClr val="tx1"/>
                </a:solidFill>
              </a:defRPr>
            </a:lvl4pPr>
            <a:lvl5pPr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67" b="0" i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Speaker Title</a:t>
            </a:r>
            <a:br>
              <a:rPr lang="en-US" dirty="0"/>
            </a:br>
            <a:r>
              <a:rPr lang="en-US" dirty="0"/>
              <a:t>Company/Organization</a:t>
            </a:r>
            <a:br>
              <a:rPr lang="en-US" dirty="0"/>
            </a:br>
            <a:r>
              <a:rPr lang="en-US" dirty="0"/>
              <a:t>@Twitter handle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00E7E1-9048-EF43-B9A4-590AE5D30E2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1963" y="607300"/>
            <a:ext cx="5034845" cy="83062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311DBFC-BA4C-D647-A2E4-8048AE0620B5}"/>
              </a:ext>
            </a:extLst>
          </p:cNvPr>
          <p:cNvSpPr txBox="1"/>
          <p:nvPr userDrawn="1"/>
        </p:nvSpPr>
        <p:spPr>
          <a:xfrm>
            <a:off x="11463183" y="6554595"/>
            <a:ext cx="609995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400" b="0" i="0" spc="0" dirty="0">
                <a:solidFill>
                  <a:schemeClr val="bg2"/>
                </a:solidFill>
                <a:latin typeface="Arial"/>
                <a:cs typeface="Arial"/>
              </a:rPr>
              <a:t>#RSAC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61C76C-C136-6840-AE50-BD1797044B91}"/>
              </a:ext>
            </a:extLst>
          </p:cNvPr>
          <p:cNvSpPr txBox="1"/>
          <p:nvPr userDrawn="1"/>
        </p:nvSpPr>
        <p:spPr>
          <a:xfrm>
            <a:off x="708163" y="2335625"/>
            <a:ext cx="136068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dirty="0">
                <a:solidFill>
                  <a:schemeClr val="accent1"/>
                </a:solidFill>
                <a:latin typeface="Calibri"/>
                <a:cs typeface="Calibri"/>
              </a:rPr>
              <a:t>SESSION ID:</a:t>
            </a:r>
          </a:p>
        </p:txBody>
      </p:sp>
    </p:spTree>
    <p:extLst>
      <p:ext uri="{BB962C8B-B14F-4D97-AF65-F5344CB8AC3E}">
        <p14:creationId xmlns:p14="http://schemas.microsoft.com/office/powerpoint/2010/main" val="3844229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952" y="105175"/>
            <a:ext cx="10692193" cy="113110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62210" y="6359176"/>
            <a:ext cx="1401804" cy="365125"/>
          </a:xfrm>
          <a:prstGeom prst="rect">
            <a:avLst/>
          </a:prstGeom>
        </p:spPr>
        <p:txBody>
          <a:bodyPr/>
          <a:lstStyle/>
          <a:p>
            <a:fld id="{F56C8676-1494-424A-9EE1-69F4EB666BA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31744" y="1357201"/>
            <a:ext cx="5386917" cy="639763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ct val="90000"/>
              </a:lnSpc>
              <a:buNone/>
              <a:defRPr sz="2933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631744" y="2094066"/>
            <a:ext cx="5386917" cy="3961324"/>
          </a:xfrm>
          <a:prstGeom prst="rect">
            <a:avLst/>
          </a:prstGeom>
        </p:spPr>
        <p:txBody>
          <a:bodyPr lIns="0" tIns="0" rIns="0" bIns="0"/>
          <a:lstStyle>
            <a:lvl1pPr indent="-304784">
              <a:lnSpc>
                <a:spcPct val="95000"/>
              </a:lnSpc>
              <a:spcAft>
                <a:spcPts val="0"/>
              </a:spcAft>
              <a:defRPr sz="2667"/>
            </a:lvl1pPr>
            <a:lvl2pPr marL="609570" indent="-280402">
              <a:lnSpc>
                <a:spcPct val="95000"/>
              </a:lnSpc>
              <a:spcAft>
                <a:spcPts val="0"/>
              </a:spcAft>
              <a:defRPr sz="2533"/>
            </a:lvl2pPr>
            <a:lvl3pPr marL="914354" indent="-268211">
              <a:lnSpc>
                <a:spcPct val="95000"/>
              </a:lnSpc>
              <a:spcAft>
                <a:spcPts val="0"/>
              </a:spcAft>
              <a:defRPr sz="2400"/>
            </a:lvl3pPr>
            <a:lvl4pPr marL="1219140" indent="-256020">
              <a:lnSpc>
                <a:spcPct val="95000"/>
              </a:lnSpc>
              <a:spcAft>
                <a:spcPts val="0"/>
              </a:spcAft>
              <a:defRPr sz="2267"/>
            </a:lvl4pPr>
            <a:lvl5pPr marL="1523925" indent="-243829">
              <a:lnSpc>
                <a:spcPct val="95000"/>
              </a:lnSpc>
              <a:spcAft>
                <a:spcPts val="0"/>
              </a:spcAft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2270" y="1357201"/>
            <a:ext cx="5389033" cy="639763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ct val="90000"/>
              </a:lnSpc>
              <a:buNone/>
              <a:defRPr sz="2933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quarter" idx="4"/>
          </p:nvPr>
        </p:nvSpPr>
        <p:spPr>
          <a:xfrm>
            <a:off x="6312270" y="2094065"/>
            <a:ext cx="5389033" cy="3961323"/>
          </a:xfrm>
          <a:prstGeom prst="rect">
            <a:avLst/>
          </a:prstGeom>
        </p:spPr>
        <p:txBody>
          <a:bodyPr lIns="0" tIns="0" rIns="0" bIns="0"/>
          <a:lstStyle>
            <a:lvl1pPr indent="-304784">
              <a:lnSpc>
                <a:spcPct val="100000"/>
              </a:lnSpc>
              <a:spcAft>
                <a:spcPts val="0"/>
              </a:spcAft>
              <a:defRPr sz="2533"/>
            </a:lvl1pPr>
            <a:lvl2pPr marL="609570" indent="-280402">
              <a:lnSpc>
                <a:spcPct val="100000"/>
              </a:lnSpc>
              <a:spcAft>
                <a:spcPts val="0"/>
              </a:spcAft>
              <a:defRPr sz="2400"/>
            </a:lvl2pPr>
            <a:lvl3pPr marL="914354" indent="-268211">
              <a:lnSpc>
                <a:spcPct val="100000"/>
              </a:lnSpc>
              <a:spcAft>
                <a:spcPts val="0"/>
              </a:spcAft>
              <a:defRPr sz="2267"/>
            </a:lvl3pPr>
            <a:lvl4pPr marL="1219140" indent="-256020">
              <a:lnSpc>
                <a:spcPct val="100000"/>
              </a:lnSpc>
              <a:spcAft>
                <a:spcPts val="0"/>
              </a:spcAft>
              <a:defRPr sz="2133"/>
            </a:lvl4pPr>
            <a:lvl5pPr marL="1523925" indent="-243829">
              <a:lnSpc>
                <a:spcPct val="100000"/>
              </a:lnSpc>
              <a:spcAft>
                <a:spcPts val="0"/>
              </a:spcAft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178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8953" y="1217370"/>
            <a:ext cx="10929415" cy="3761948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4267"/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953" y="5551716"/>
            <a:ext cx="10929415" cy="571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libri Light"/>
                <a:cs typeface="Calibri Light"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62210" y="6359176"/>
            <a:ext cx="1401804" cy="365125"/>
          </a:xfrm>
          <a:prstGeom prst="rect">
            <a:avLst/>
          </a:prstGeom>
        </p:spPr>
        <p:txBody>
          <a:bodyPr/>
          <a:lstStyle/>
          <a:p>
            <a:fld id="{F56C8676-1494-424A-9EE1-69F4EB666BA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3"/>
          </p:nvPr>
        </p:nvSpPr>
        <p:spPr>
          <a:xfrm>
            <a:off x="628953" y="4979318"/>
            <a:ext cx="10929415" cy="572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1" i="0" cap="all">
                <a:solidFill>
                  <a:schemeClr val="tx2"/>
                </a:solidFill>
                <a:latin typeface="Calibri"/>
                <a:cs typeface="Calibri"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8952" y="105175"/>
            <a:ext cx="10692193" cy="113110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47054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ansition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1860550" y="2878081"/>
            <a:ext cx="7382977" cy="1724467"/>
          </a:xfrm>
        </p:spPr>
        <p:txBody>
          <a:bodyPr anchor="ctr" anchorCtr="0">
            <a:normAutofit/>
          </a:bodyPr>
          <a:lstStyle>
            <a:lvl1pPr algn="l">
              <a:lnSpc>
                <a:spcPct val="100000"/>
              </a:lnSpc>
              <a:defRPr sz="3733" b="1" i="0" cap="none" baseline="0">
                <a:solidFill>
                  <a:schemeClr val="bg1"/>
                </a:solidFill>
                <a:latin typeface="Calibri"/>
                <a:cs typeface="Arial"/>
              </a:defRPr>
            </a:lvl1pPr>
          </a:lstStyle>
          <a:p>
            <a:r>
              <a:rPr lang="en-US" dirty="0"/>
              <a:t>Transition Slide / </a:t>
            </a:r>
            <a:br>
              <a:rPr lang="en-US" dirty="0"/>
            </a:br>
            <a:r>
              <a:rPr lang="en-US" dirty="0"/>
              <a:t>Section Title option 1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860549" y="4627868"/>
            <a:ext cx="7382976" cy="919960"/>
          </a:xfrm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2400" b="1" i="0">
                <a:solidFill>
                  <a:schemeClr val="bg1"/>
                </a:solidFill>
                <a:latin typeface="Calibri"/>
              </a:defRPr>
            </a:lvl1pPr>
            <a:lvl2pPr marL="402317" indent="0">
              <a:buFontTx/>
              <a:buNone/>
              <a:defRPr sz="2400" b="1" i="0">
                <a:solidFill>
                  <a:schemeClr val="tx2"/>
                </a:solidFill>
                <a:latin typeface="Calibri"/>
              </a:defRPr>
            </a:lvl2pPr>
            <a:lvl3pPr marL="731484" indent="0">
              <a:buFontTx/>
              <a:buNone/>
              <a:defRPr sz="2400" b="1" i="0">
                <a:solidFill>
                  <a:schemeClr val="tx2"/>
                </a:solidFill>
                <a:latin typeface="Calibri"/>
              </a:defRPr>
            </a:lvl3pPr>
            <a:lvl4pPr marL="1060651" indent="0">
              <a:buFontTx/>
              <a:buNone/>
              <a:defRPr sz="2400" b="1" i="0">
                <a:solidFill>
                  <a:schemeClr val="tx2"/>
                </a:solidFill>
                <a:latin typeface="Calibri"/>
              </a:defRPr>
            </a:lvl4pPr>
            <a:lvl5pPr marL="1414202" indent="0">
              <a:buFontTx/>
              <a:buNone/>
              <a:defRPr sz="2400" b="1" i="0">
                <a:solidFill>
                  <a:schemeClr val="tx2"/>
                </a:solidFill>
                <a:latin typeface="Calibri"/>
              </a:defRPr>
            </a:lvl5pPr>
          </a:lstStyle>
          <a:p>
            <a:pPr lvl="0"/>
            <a:r>
              <a:rPr lang="en-US" dirty="0"/>
              <a:t>Subhead if needed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161CC1-95DF-7547-986A-60F14C56ADB7}"/>
              </a:ext>
            </a:extLst>
          </p:cNvPr>
          <p:cNvSpPr txBox="1"/>
          <p:nvPr/>
        </p:nvSpPr>
        <p:spPr>
          <a:xfrm>
            <a:off x="11489652" y="141768"/>
            <a:ext cx="609995" cy="20512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300" b="0" i="0" kern="0" spc="0" baseline="0" dirty="0">
                <a:solidFill>
                  <a:schemeClr val="tx1"/>
                </a:solidFill>
                <a:latin typeface="Arial"/>
                <a:cs typeface="Arial"/>
              </a:rPr>
              <a:t>#RSAC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5BD643-9670-5C42-81D2-FB2FB1F29A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550" y="622629"/>
            <a:ext cx="4991100" cy="393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2D8604F-4BC1-0347-9AEE-B319709B2F72}"/>
              </a:ext>
            </a:extLst>
          </p:cNvPr>
          <p:cNvSpPr txBox="1"/>
          <p:nvPr userDrawn="1"/>
        </p:nvSpPr>
        <p:spPr>
          <a:xfrm>
            <a:off x="11489652" y="141768"/>
            <a:ext cx="609995" cy="20512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300" b="0" i="0" kern="0" spc="0" baseline="0" dirty="0">
                <a:solidFill>
                  <a:schemeClr val="tx1"/>
                </a:solidFill>
                <a:latin typeface="Arial"/>
                <a:cs typeface="Arial"/>
              </a:rPr>
              <a:t>#RSAC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9D02E5D-3D0F-C544-AC6D-127FEE3C6C2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7550" y="622629"/>
            <a:ext cx="49911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395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ransition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1860550" y="2878081"/>
            <a:ext cx="7382977" cy="1724467"/>
          </a:xfrm>
        </p:spPr>
        <p:txBody>
          <a:bodyPr anchor="ctr" anchorCtr="0">
            <a:normAutofit/>
          </a:bodyPr>
          <a:lstStyle>
            <a:lvl1pPr algn="l">
              <a:lnSpc>
                <a:spcPct val="100000"/>
              </a:lnSpc>
              <a:defRPr sz="3733" b="1" i="0" cap="none" baseline="0">
                <a:solidFill>
                  <a:schemeClr val="bg1"/>
                </a:solidFill>
                <a:latin typeface="Calibri"/>
                <a:cs typeface="Arial"/>
              </a:defRPr>
            </a:lvl1pPr>
          </a:lstStyle>
          <a:p>
            <a:r>
              <a:rPr lang="en-US" dirty="0"/>
              <a:t>Transition Slide / </a:t>
            </a:r>
            <a:br>
              <a:rPr lang="en-US" dirty="0"/>
            </a:br>
            <a:r>
              <a:rPr lang="en-US" dirty="0"/>
              <a:t>Section Title option 2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860549" y="4627868"/>
            <a:ext cx="7382976" cy="919960"/>
          </a:xfrm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2400" b="1" i="0">
                <a:solidFill>
                  <a:schemeClr val="bg1"/>
                </a:solidFill>
                <a:latin typeface="Calibri"/>
              </a:defRPr>
            </a:lvl1pPr>
            <a:lvl2pPr marL="402317" indent="0">
              <a:buFontTx/>
              <a:buNone/>
              <a:defRPr sz="2400" b="1" i="0">
                <a:solidFill>
                  <a:schemeClr val="tx2"/>
                </a:solidFill>
                <a:latin typeface="Calibri"/>
              </a:defRPr>
            </a:lvl2pPr>
            <a:lvl3pPr marL="731484" indent="0">
              <a:buFontTx/>
              <a:buNone/>
              <a:defRPr sz="2400" b="1" i="0">
                <a:solidFill>
                  <a:schemeClr val="tx2"/>
                </a:solidFill>
                <a:latin typeface="Calibri"/>
              </a:defRPr>
            </a:lvl3pPr>
            <a:lvl4pPr marL="1060651" indent="0">
              <a:buFontTx/>
              <a:buNone/>
              <a:defRPr sz="2400" b="1" i="0">
                <a:solidFill>
                  <a:schemeClr val="tx2"/>
                </a:solidFill>
                <a:latin typeface="Calibri"/>
              </a:defRPr>
            </a:lvl4pPr>
            <a:lvl5pPr marL="1414202" indent="0">
              <a:buFontTx/>
              <a:buNone/>
              <a:defRPr sz="2400" b="1" i="0">
                <a:solidFill>
                  <a:schemeClr val="tx2"/>
                </a:solidFill>
                <a:latin typeface="Calibri"/>
              </a:defRPr>
            </a:lvl5pPr>
          </a:lstStyle>
          <a:p>
            <a:pPr lvl="0"/>
            <a:r>
              <a:rPr lang="en-US" dirty="0"/>
              <a:t>Subhead if needed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161CC1-95DF-7547-986A-60F14C56ADB7}"/>
              </a:ext>
            </a:extLst>
          </p:cNvPr>
          <p:cNvSpPr txBox="1"/>
          <p:nvPr/>
        </p:nvSpPr>
        <p:spPr>
          <a:xfrm>
            <a:off x="11489652" y="141768"/>
            <a:ext cx="609995" cy="20512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300" b="0" i="0" kern="0" spc="0" baseline="0" dirty="0">
                <a:solidFill>
                  <a:schemeClr val="tx1"/>
                </a:solidFill>
                <a:latin typeface="Arial"/>
                <a:cs typeface="Arial"/>
              </a:rPr>
              <a:t>#RSAC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5BD643-9670-5C42-81D2-FB2FB1F29A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550" y="622629"/>
            <a:ext cx="4991100" cy="393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B0C881-F3F6-0D48-A78B-578F267E5FE8}"/>
              </a:ext>
            </a:extLst>
          </p:cNvPr>
          <p:cNvSpPr txBox="1"/>
          <p:nvPr userDrawn="1"/>
        </p:nvSpPr>
        <p:spPr>
          <a:xfrm>
            <a:off x="11489652" y="141768"/>
            <a:ext cx="609995" cy="20512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300" b="0" i="0" kern="0" spc="0" baseline="0" dirty="0">
                <a:solidFill>
                  <a:schemeClr val="tx1"/>
                </a:solidFill>
                <a:latin typeface="Arial"/>
                <a:cs typeface="Arial"/>
              </a:rPr>
              <a:t>#RSAC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804472D-E0FC-1444-A984-A1E635627D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7550" y="622629"/>
            <a:ext cx="49911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08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ransition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1860550" y="2878081"/>
            <a:ext cx="7382977" cy="1724467"/>
          </a:xfrm>
        </p:spPr>
        <p:txBody>
          <a:bodyPr anchor="ctr" anchorCtr="0">
            <a:normAutofit/>
          </a:bodyPr>
          <a:lstStyle>
            <a:lvl1pPr algn="l">
              <a:lnSpc>
                <a:spcPct val="100000"/>
              </a:lnSpc>
              <a:defRPr sz="3733" b="1" i="0" cap="none" baseline="0">
                <a:solidFill>
                  <a:schemeClr val="bg1"/>
                </a:solidFill>
                <a:latin typeface="Calibri"/>
                <a:cs typeface="Arial"/>
              </a:defRPr>
            </a:lvl1pPr>
          </a:lstStyle>
          <a:p>
            <a:r>
              <a:rPr lang="en-US" dirty="0"/>
              <a:t>Transition Slide / </a:t>
            </a:r>
            <a:br>
              <a:rPr lang="en-US" dirty="0"/>
            </a:br>
            <a:r>
              <a:rPr lang="en-US" dirty="0"/>
              <a:t>Section Title option 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860549" y="4627868"/>
            <a:ext cx="7382976" cy="919960"/>
          </a:xfrm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2400" b="1" i="0">
                <a:solidFill>
                  <a:schemeClr val="bg1"/>
                </a:solidFill>
                <a:latin typeface="Calibri"/>
              </a:defRPr>
            </a:lvl1pPr>
            <a:lvl2pPr marL="402317" indent="0">
              <a:buFontTx/>
              <a:buNone/>
              <a:defRPr sz="2400" b="1" i="0">
                <a:solidFill>
                  <a:schemeClr val="tx2"/>
                </a:solidFill>
                <a:latin typeface="Calibri"/>
              </a:defRPr>
            </a:lvl2pPr>
            <a:lvl3pPr marL="731484" indent="0">
              <a:buFontTx/>
              <a:buNone/>
              <a:defRPr sz="2400" b="1" i="0">
                <a:solidFill>
                  <a:schemeClr val="tx2"/>
                </a:solidFill>
                <a:latin typeface="Calibri"/>
              </a:defRPr>
            </a:lvl3pPr>
            <a:lvl4pPr marL="1060651" indent="0">
              <a:buFontTx/>
              <a:buNone/>
              <a:defRPr sz="2400" b="1" i="0">
                <a:solidFill>
                  <a:schemeClr val="tx2"/>
                </a:solidFill>
                <a:latin typeface="Calibri"/>
              </a:defRPr>
            </a:lvl4pPr>
            <a:lvl5pPr marL="1414202" indent="0">
              <a:buFontTx/>
              <a:buNone/>
              <a:defRPr sz="2400" b="1" i="0">
                <a:solidFill>
                  <a:schemeClr val="tx2"/>
                </a:solidFill>
                <a:latin typeface="Calibri"/>
              </a:defRPr>
            </a:lvl5pPr>
          </a:lstStyle>
          <a:p>
            <a:pPr lvl="0"/>
            <a:r>
              <a:rPr lang="en-US" dirty="0"/>
              <a:t>Subhead if needed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161CC1-95DF-7547-986A-60F14C56ADB7}"/>
              </a:ext>
            </a:extLst>
          </p:cNvPr>
          <p:cNvSpPr txBox="1"/>
          <p:nvPr/>
        </p:nvSpPr>
        <p:spPr>
          <a:xfrm>
            <a:off x="11489652" y="141768"/>
            <a:ext cx="609995" cy="20512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300" b="0" i="0" kern="0" spc="0" baseline="0" dirty="0">
                <a:solidFill>
                  <a:schemeClr val="tx1"/>
                </a:solidFill>
                <a:latin typeface="Arial"/>
                <a:cs typeface="Arial"/>
              </a:rPr>
              <a:t>#RSAC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5BD643-9670-5C42-81D2-FB2FB1F29A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550" y="622629"/>
            <a:ext cx="4991100" cy="393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3505DD2-9723-6C45-BB6E-17907091EC54}"/>
              </a:ext>
            </a:extLst>
          </p:cNvPr>
          <p:cNvSpPr txBox="1"/>
          <p:nvPr userDrawn="1"/>
        </p:nvSpPr>
        <p:spPr>
          <a:xfrm>
            <a:off x="11489652" y="141768"/>
            <a:ext cx="609995" cy="20512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300" b="0" i="0" kern="0" spc="0" baseline="0" dirty="0">
                <a:solidFill>
                  <a:schemeClr val="tx1"/>
                </a:solidFill>
                <a:latin typeface="Arial"/>
                <a:cs typeface="Arial"/>
              </a:rPr>
              <a:t>#RSAC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E400CFF-583C-5B41-A29D-5AC57755800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7550" y="622629"/>
            <a:ext cx="49911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31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hyperlink" Target="https://www.halock.com/" TargetMode="Externa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952" y="110028"/>
            <a:ext cx="10692193" cy="113110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646444" y="6354099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33" b="1">
                <a:solidFill>
                  <a:schemeClr val="bg2"/>
                </a:solidFill>
                <a:latin typeface="Calibri"/>
                <a:cs typeface="Calibri"/>
              </a:defRPr>
            </a:lvl1pPr>
          </a:lstStyle>
          <a:p>
            <a:fld id="{B8544877-F3A8-CE46-A6B4-1CFDD933697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648778" y="1368491"/>
            <a:ext cx="11102737" cy="430840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Bullet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290EA12-1BA0-DB4F-9A93-CC15D91500E7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9525001" y="6153501"/>
            <a:ext cx="2359145" cy="184665"/>
          </a:xfrm>
          <a:prstGeom prst="rect">
            <a:avLst/>
          </a:prstGeom>
        </p:spPr>
      </p:pic>
      <p:pic>
        <p:nvPicPr>
          <p:cNvPr id="13" name="Picture 12">
            <a:hlinkClick r:id="rId11"/>
            <a:extLst>
              <a:ext uri="{FF2B5EF4-FFF2-40B4-BE49-F238E27FC236}">
                <a16:creationId xmlns:a16="http://schemas.microsoft.com/office/drawing/2014/main" id="{1F23971F-A959-4D82-93BB-2675529FC763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07853" y="6153501"/>
            <a:ext cx="2027653" cy="29533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DE630DB-670A-4CB3-8E9F-7BA9FC489325}"/>
              </a:ext>
            </a:extLst>
          </p:cNvPr>
          <p:cNvSpPr txBox="1"/>
          <p:nvPr userDrawn="1"/>
        </p:nvSpPr>
        <p:spPr>
          <a:xfrm>
            <a:off x="230566" y="6448833"/>
            <a:ext cx="45938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Copyright © 2020 HALOCK Security Labs.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081225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23" r:id="rId3"/>
    <p:sldLayoutId id="2147483724" r:id="rId4"/>
    <p:sldLayoutId id="2147483725" r:id="rId5"/>
    <p:sldLayoutId id="2147483726" r:id="rId6"/>
    <p:sldLayoutId id="2147483727" r:id="rId7"/>
  </p:sldLayoutIdLst>
  <p:hf hdr="0" ftr="0" dt="0"/>
  <p:txStyles>
    <p:titleStyle>
      <a:lvl1pPr algn="l" defTabSz="609570" rtl="0" eaLnBrk="1" latinLnBrk="0" hangingPunct="1">
        <a:lnSpc>
          <a:spcPct val="85000"/>
        </a:lnSpc>
        <a:spcBef>
          <a:spcPct val="0"/>
        </a:spcBef>
        <a:buNone/>
        <a:defRPr sz="3600" b="1" i="0" kern="1200" baseline="0">
          <a:solidFill>
            <a:schemeClr val="tx2"/>
          </a:solidFill>
          <a:latin typeface="Calibri"/>
          <a:ea typeface="+mj-ea"/>
          <a:cs typeface="Calibri"/>
        </a:defRPr>
      </a:lvl1pPr>
    </p:titleStyle>
    <p:bodyStyle>
      <a:lvl1pPr marL="304784" indent="-304784" algn="l" defTabSz="609570" rtl="0" eaLnBrk="1" latinLnBrk="0" hangingPunct="1">
        <a:lnSpc>
          <a:spcPct val="90000"/>
        </a:lnSpc>
        <a:spcBef>
          <a:spcPts val="1600"/>
        </a:spcBef>
        <a:spcAft>
          <a:spcPts val="0"/>
        </a:spcAft>
        <a:buClr>
          <a:schemeClr val="accent2"/>
        </a:buClr>
        <a:buSzPct val="75000"/>
        <a:buFontTx/>
        <a:buBlip>
          <a:blip r:embed="rId13"/>
        </a:buBlip>
        <a:defRPr sz="3200" b="0" kern="0">
          <a:solidFill>
            <a:schemeClr val="tx1"/>
          </a:solidFill>
          <a:latin typeface="+mn-lt"/>
          <a:ea typeface="+mn-ea"/>
          <a:cs typeface="Calibri Light"/>
        </a:defRPr>
      </a:lvl1pPr>
      <a:lvl2pPr marL="621792" indent="-274320" algn="l" defTabSz="609570" rtl="0" eaLnBrk="1" latinLnBrk="0" hangingPunct="1">
        <a:lnSpc>
          <a:spcPct val="90000"/>
        </a:lnSpc>
        <a:spcBef>
          <a:spcPts val="800"/>
        </a:spcBef>
        <a:spcAft>
          <a:spcPts val="0"/>
        </a:spcAft>
        <a:buClr>
          <a:schemeClr val="bg2"/>
        </a:buClr>
        <a:buSzPct val="100000"/>
        <a:buFont typeface="System Font Regular"/>
        <a:buChar char="–"/>
        <a:defRPr sz="2700" kern="0">
          <a:solidFill>
            <a:schemeClr val="tx1"/>
          </a:solidFill>
          <a:latin typeface="+mn-lt"/>
          <a:ea typeface="+mn-ea"/>
          <a:cs typeface="Calibri Light"/>
        </a:defRPr>
      </a:lvl2pPr>
      <a:lvl3pPr marL="896112" indent="-246888" algn="l" defTabSz="609570" rtl="0" eaLnBrk="1" latinLnBrk="0" hangingPunct="1">
        <a:lnSpc>
          <a:spcPct val="90000"/>
        </a:lnSpc>
        <a:spcBef>
          <a:spcPts val="667"/>
        </a:spcBef>
        <a:spcAft>
          <a:spcPts val="0"/>
        </a:spcAft>
        <a:buClr>
          <a:schemeClr val="bg2"/>
        </a:buClr>
        <a:buSzPct val="78000"/>
        <a:buFontTx/>
        <a:buBlip>
          <a:blip r:embed="rId14"/>
        </a:buBlip>
        <a:defRPr sz="2500" kern="0" baseline="0">
          <a:solidFill>
            <a:srgbClr val="000000"/>
          </a:solidFill>
          <a:latin typeface="+mn-lt"/>
          <a:ea typeface="+mn-ea"/>
          <a:cs typeface="Calibri Light"/>
        </a:defRPr>
      </a:lvl3pPr>
      <a:lvl4pPr marL="1188720" indent="-228600" algn="l" defTabSz="609570" rtl="0" eaLnBrk="1" latinLnBrk="0" hangingPunct="1">
        <a:lnSpc>
          <a:spcPct val="90000"/>
        </a:lnSpc>
        <a:spcBef>
          <a:spcPts val="533"/>
        </a:spcBef>
        <a:spcAft>
          <a:spcPts val="0"/>
        </a:spcAft>
        <a:buClr>
          <a:schemeClr val="bg2"/>
        </a:buClr>
        <a:buSzPct val="100000"/>
        <a:buFont typeface="Arial" panose="020B0604020202020204" pitchFamily="34" charset="0"/>
        <a:buChar char="•"/>
        <a:defRPr sz="2300" kern="0">
          <a:solidFill>
            <a:srgbClr val="000000"/>
          </a:solidFill>
          <a:latin typeface="+mn-lt"/>
          <a:ea typeface="+mn-ea"/>
          <a:cs typeface="Calibri Light"/>
        </a:defRPr>
      </a:lvl4pPr>
      <a:lvl5pPr marL="1508760" indent="-243829" algn="l" defTabSz="609570" rtl="0" eaLnBrk="1" latinLnBrk="0" hangingPunct="1">
        <a:lnSpc>
          <a:spcPct val="90000"/>
        </a:lnSpc>
        <a:spcBef>
          <a:spcPts val="400"/>
        </a:spcBef>
        <a:spcAft>
          <a:spcPts val="0"/>
        </a:spcAft>
        <a:buClr>
          <a:schemeClr val="bg2"/>
        </a:buClr>
        <a:buSzPct val="100000"/>
        <a:buFont typeface="System Font Regular"/>
        <a:buChar char="–"/>
        <a:defRPr sz="2100" kern="0">
          <a:solidFill>
            <a:srgbClr val="000000"/>
          </a:solidFill>
          <a:latin typeface="+mn-lt"/>
          <a:ea typeface="+mn-ea"/>
          <a:cs typeface="Calibri Light"/>
        </a:defRPr>
      </a:lvl5pPr>
      <a:lvl6pPr marL="335263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lock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emf"/><Relationship Id="rId4" Type="http://schemas.openxmlformats.org/officeDocument/2006/relationships/image" Target="../media/image1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lock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E795F92-8E1D-334B-AAED-28C5FF751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3825C-FC70-C446-B85F-E7A4F819E160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7ADCFCB-C7E5-4021-A7FB-932B46341E0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88442" y="205224"/>
            <a:ext cx="11102737" cy="7290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2"/>
                </a:solidFill>
              </a:rPr>
              <a:t>Level 3 – Management: </a:t>
            </a:r>
            <a:r>
              <a:rPr lang="en-US" dirty="0"/>
              <a:t>Implementing </a:t>
            </a:r>
            <a:r>
              <a:rPr lang="en-US" u="sng" dirty="0"/>
              <a:t>DoCRA Process / Analytics</a:t>
            </a:r>
          </a:p>
        </p:txBody>
      </p:sp>
      <p:sp>
        <p:nvSpPr>
          <p:cNvPr id="10" name="Rectangle 9">
            <a:hlinkClick r:id="rId3"/>
            <a:extLst>
              <a:ext uri="{FF2B5EF4-FFF2-40B4-BE49-F238E27FC236}">
                <a16:creationId xmlns:a16="http://schemas.microsoft.com/office/drawing/2014/main" id="{32880C9B-F5CB-48B9-93F4-01EF2E16FB7A}"/>
              </a:ext>
            </a:extLst>
          </p:cNvPr>
          <p:cNvSpPr/>
          <p:nvPr/>
        </p:nvSpPr>
        <p:spPr>
          <a:xfrm>
            <a:off x="7693068" y="6356960"/>
            <a:ext cx="2289132" cy="4216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9FFE64-D5A7-400A-BF3D-04C3B933640E}"/>
              </a:ext>
            </a:extLst>
          </p:cNvPr>
          <p:cNvSpPr txBox="1"/>
          <p:nvPr/>
        </p:nvSpPr>
        <p:spPr>
          <a:xfrm>
            <a:off x="5284647" y="920597"/>
            <a:ext cx="667511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Combining these two views together </a:t>
            </a:r>
            <a:r>
              <a:rPr lang="en-US" sz="2200" dirty="0">
                <a:solidFill>
                  <a:schemeClr val="accent2"/>
                </a:solidFill>
              </a:rPr>
              <a:t>(Risk Quantity &amp; Risk Magnitude) </a:t>
            </a:r>
            <a:r>
              <a:rPr lang="en-US" sz="2200" dirty="0"/>
              <a:t>provides decision makers insights about the security program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u="sng" dirty="0"/>
              <a:t>This combination</a:t>
            </a:r>
            <a:r>
              <a:rPr lang="en-US" sz="2200" dirty="0"/>
              <a:t> shows decreasing Risk Quantity and decreasing Risk Magnitude, translating to an </a:t>
            </a:r>
            <a:r>
              <a:rPr lang="en-US" sz="2200" b="1" dirty="0">
                <a:solidFill>
                  <a:schemeClr val="tx2"/>
                </a:solidFill>
              </a:rPr>
              <a:t>On Target Effective Program</a:t>
            </a:r>
          </a:p>
        </p:txBody>
      </p: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1BFA988B-ADDD-44BF-91CB-63219177C905}"/>
              </a:ext>
            </a:extLst>
          </p:cNvPr>
          <p:cNvGrpSpPr/>
          <p:nvPr/>
        </p:nvGrpSpPr>
        <p:grpSpPr>
          <a:xfrm>
            <a:off x="5453231" y="3233413"/>
            <a:ext cx="6337948" cy="2710389"/>
            <a:chOff x="5413567" y="3698369"/>
            <a:chExt cx="6337948" cy="2710389"/>
          </a:xfrm>
        </p:grpSpPr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B0AC8EC6-6CBA-487C-B594-2FA83C8FD107}"/>
                </a:ext>
              </a:extLst>
            </p:cNvPr>
            <p:cNvSpPr/>
            <p:nvPr/>
          </p:nvSpPr>
          <p:spPr>
            <a:xfrm>
              <a:off x="5413567" y="3698369"/>
              <a:ext cx="6337948" cy="2710389"/>
            </a:xfrm>
            <a:prstGeom prst="rect">
              <a:avLst/>
            </a:prstGeom>
            <a:solidFill>
              <a:srgbClr val="FF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12A95BC6-40AD-4EB2-9F3F-C4412700DCA3}"/>
                </a:ext>
              </a:extLst>
            </p:cNvPr>
            <p:cNvGrpSpPr/>
            <p:nvPr/>
          </p:nvGrpSpPr>
          <p:grpSpPr>
            <a:xfrm>
              <a:off x="8728554" y="4510441"/>
              <a:ext cx="2866299" cy="754142"/>
              <a:chOff x="5476387" y="2634276"/>
              <a:chExt cx="2866299" cy="754142"/>
            </a:xfrm>
          </p:grpSpPr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DA12F60F-FB8D-447C-BA2D-BD5394CF6E57}"/>
                  </a:ext>
                </a:extLst>
              </p:cNvPr>
              <p:cNvSpPr/>
              <p:nvPr/>
            </p:nvSpPr>
            <p:spPr>
              <a:xfrm>
                <a:off x="5525818" y="2634276"/>
                <a:ext cx="1342607" cy="740084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2" name="Arrow: Striped Right 151">
                <a:extLst>
                  <a:ext uri="{FF2B5EF4-FFF2-40B4-BE49-F238E27FC236}">
                    <a16:creationId xmlns:a16="http://schemas.microsoft.com/office/drawing/2014/main" id="{D8029600-95AF-4771-9032-AC34FF53BBE6}"/>
                  </a:ext>
                </a:extLst>
              </p:cNvPr>
              <p:cNvSpPr/>
              <p:nvPr/>
            </p:nvSpPr>
            <p:spPr>
              <a:xfrm rot="16200000">
                <a:off x="6554886" y="2690788"/>
                <a:ext cx="261105" cy="194755"/>
              </a:xfrm>
              <a:prstGeom prst="stripedRightArrow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DD89603F-218A-46A0-974B-9735F2C0B3DB}"/>
                  </a:ext>
                </a:extLst>
              </p:cNvPr>
              <p:cNvSpPr txBox="1"/>
              <p:nvPr/>
            </p:nvSpPr>
            <p:spPr>
              <a:xfrm>
                <a:off x="5611647" y="2634276"/>
                <a:ext cx="9749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400" dirty="0"/>
                  <a:t>Quantity</a:t>
                </a:r>
              </a:p>
            </p:txBody>
          </p:sp>
          <p:sp>
            <p:nvSpPr>
              <p:cNvPr id="154" name="Arrow: Striped Right 153">
                <a:extLst>
                  <a:ext uri="{FF2B5EF4-FFF2-40B4-BE49-F238E27FC236}">
                    <a16:creationId xmlns:a16="http://schemas.microsoft.com/office/drawing/2014/main" id="{9BE6C19C-0284-45B6-B0DE-5C94FF96FE57}"/>
                  </a:ext>
                </a:extLst>
              </p:cNvPr>
              <p:cNvSpPr/>
              <p:nvPr/>
            </p:nvSpPr>
            <p:spPr>
              <a:xfrm rot="16200000">
                <a:off x="6554886" y="3080199"/>
                <a:ext cx="261105" cy="194755"/>
              </a:xfrm>
              <a:prstGeom prst="stripedRightArrow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8065DC7D-94B4-43F4-9683-F9C88875A28F}"/>
                  </a:ext>
                </a:extLst>
              </p:cNvPr>
              <p:cNvSpPr txBox="1"/>
              <p:nvPr/>
            </p:nvSpPr>
            <p:spPr>
              <a:xfrm>
                <a:off x="5476387" y="3027791"/>
                <a:ext cx="112318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400" dirty="0"/>
                  <a:t>Magnitude</a:t>
                </a:r>
              </a:p>
            </p:txBody>
          </p:sp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18CF0670-6F32-485E-B9FC-7A10A6FF336E}"/>
                  </a:ext>
                </a:extLst>
              </p:cNvPr>
              <p:cNvSpPr/>
              <p:nvPr/>
            </p:nvSpPr>
            <p:spPr>
              <a:xfrm>
                <a:off x="6868425" y="2634276"/>
                <a:ext cx="1474261" cy="740084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C2441CE6-9E4D-4B03-928F-7323C0C5D3D0}"/>
                  </a:ext>
                </a:extLst>
              </p:cNvPr>
              <p:cNvSpPr txBox="1"/>
              <p:nvPr/>
            </p:nvSpPr>
            <p:spPr>
              <a:xfrm>
                <a:off x="6868424" y="2649754"/>
                <a:ext cx="1432575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More </a:t>
                </a:r>
              </a:p>
              <a:p>
                <a:pPr algn="ctr"/>
                <a:r>
                  <a:rPr lang="en-US" sz="1400" dirty="0"/>
                  <a:t>Resources </a:t>
                </a:r>
              </a:p>
              <a:p>
                <a:pPr algn="ctr"/>
                <a:r>
                  <a:rPr lang="en-US" sz="1400" dirty="0"/>
                  <a:t>are Needed</a:t>
                </a:r>
              </a:p>
            </p:txBody>
          </p: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E76F69BC-6CE5-439B-A45D-895D29D8A920}"/>
                </a:ext>
              </a:extLst>
            </p:cNvPr>
            <p:cNvGrpSpPr/>
            <p:nvPr/>
          </p:nvGrpSpPr>
          <p:grpSpPr>
            <a:xfrm>
              <a:off x="8742213" y="5482089"/>
              <a:ext cx="2852640" cy="754142"/>
              <a:chOff x="5490046" y="3605924"/>
              <a:chExt cx="2852640" cy="754142"/>
            </a:xfrm>
          </p:grpSpPr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C023435B-2811-4875-BCB0-3092E819BE39}"/>
                  </a:ext>
                </a:extLst>
              </p:cNvPr>
              <p:cNvSpPr/>
              <p:nvPr/>
            </p:nvSpPr>
            <p:spPr>
              <a:xfrm>
                <a:off x="5539477" y="3605924"/>
                <a:ext cx="1342607" cy="740084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5" name="Arrow: Striped Right 144">
                <a:extLst>
                  <a:ext uri="{FF2B5EF4-FFF2-40B4-BE49-F238E27FC236}">
                    <a16:creationId xmlns:a16="http://schemas.microsoft.com/office/drawing/2014/main" id="{DFD8A84A-CFBC-4109-BA47-42D7B71744DA}"/>
                  </a:ext>
                </a:extLst>
              </p:cNvPr>
              <p:cNvSpPr/>
              <p:nvPr/>
            </p:nvSpPr>
            <p:spPr>
              <a:xfrm rot="5400000">
                <a:off x="6568545" y="3673068"/>
                <a:ext cx="261105" cy="194755"/>
              </a:xfrm>
              <a:prstGeom prst="stripedRightArrow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AFFD2E64-D886-4CCF-A8F0-7ABF8BD2A8EA}"/>
                  </a:ext>
                </a:extLst>
              </p:cNvPr>
              <p:cNvSpPr txBox="1"/>
              <p:nvPr/>
            </p:nvSpPr>
            <p:spPr>
              <a:xfrm>
                <a:off x="5625306" y="3605924"/>
                <a:ext cx="9749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400" dirty="0"/>
                  <a:t>Quantity</a:t>
                </a:r>
              </a:p>
            </p:txBody>
          </p:sp>
          <p:sp>
            <p:nvSpPr>
              <p:cNvPr id="147" name="Arrow: Striped Right 146">
                <a:extLst>
                  <a:ext uri="{FF2B5EF4-FFF2-40B4-BE49-F238E27FC236}">
                    <a16:creationId xmlns:a16="http://schemas.microsoft.com/office/drawing/2014/main" id="{95B83705-3AEE-4473-AA95-0DB5769AF7E3}"/>
                  </a:ext>
                </a:extLst>
              </p:cNvPr>
              <p:cNvSpPr/>
              <p:nvPr/>
            </p:nvSpPr>
            <p:spPr>
              <a:xfrm rot="16200000">
                <a:off x="6568545" y="4051847"/>
                <a:ext cx="261105" cy="194755"/>
              </a:xfrm>
              <a:prstGeom prst="stripedRightArrow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9E934C83-6E07-4D0B-8A2C-7E622F9C5279}"/>
                  </a:ext>
                </a:extLst>
              </p:cNvPr>
              <p:cNvSpPr txBox="1"/>
              <p:nvPr/>
            </p:nvSpPr>
            <p:spPr>
              <a:xfrm>
                <a:off x="5490046" y="3999439"/>
                <a:ext cx="112318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400" dirty="0"/>
                  <a:t>Magnitude</a:t>
                </a:r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AC68FB4E-8443-4B1A-A265-59CD97B3901B}"/>
                  </a:ext>
                </a:extLst>
              </p:cNvPr>
              <p:cNvSpPr/>
              <p:nvPr/>
            </p:nvSpPr>
            <p:spPr>
              <a:xfrm>
                <a:off x="6882084" y="3605924"/>
                <a:ext cx="1432576" cy="740084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50E91D1B-A949-40F3-8A2F-B7F829EE4C16}"/>
                  </a:ext>
                </a:extLst>
              </p:cNvPr>
              <p:cNvSpPr txBox="1"/>
              <p:nvPr/>
            </p:nvSpPr>
            <p:spPr>
              <a:xfrm>
                <a:off x="6882084" y="3621402"/>
                <a:ext cx="1460602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A Different </a:t>
                </a:r>
              </a:p>
              <a:p>
                <a:pPr algn="ctr"/>
                <a:r>
                  <a:rPr lang="en-US" sz="1400" dirty="0"/>
                  <a:t>Focus </a:t>
                </a:r>
              </a:p>
              <a:p>
                <a:pPr algn="ctr"/>
                <a:r>
                  <a:rPr lang="en-US" sz="1400" dirty="0"/>
                  <a:t>Is Needed</a:t>
                </a:r>
              </a:p>
            </p:txBody>
          </p:sp>
        </p:grp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B840949A-7F9E-4E75-A5FD-2BB196762CAB}"/>
                </a:ext>
              </a:extLst>
            </p:cNvPr>
            <p:cNvSpPr/>
            <p:nvPr/>
          </p:nvSpPr>
          <p:spPr>
            <a:xfrm>
              <a:off x="5554489" y="4524499"/>
              <a:ext cx="1342607" cy="740084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8" name="Arrow: Striped Right 127">
              <a:extLst>
                <a:ext uri="{FF2B5EF4-FFF2-40B4-BE49-F238E27FC236}">
                  <a16:creationId xmlns:a16="http://schemas.microsoft.com/office/drawing/2014/main" id="{C68C2BA9-E1CC-47EE-88B1-82D12AF6DC90}"/>
                </a:ext>
              </a:extLst>
            </p:cNvPr>
            <p:cNvSpPr/>
            <p:nvPr/>
          </p:nvSpPr>
          <p:spPr>
            <a:xfrm rot="5400000">
              <a:off x="6583557" y="4591643"/>
              <a:ext cx="261105" cy="194755"/>
            </a:xfrm>
            <a:prstGeom prst="stripedRight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8F5D9FC8-793E-4654-84B1-05DBE45A5A74}"/>
                </a:ext>
              </a:extLst>
            </p:cNvPr>
            <p:cNvSpPr txBox="1"/>
            <p:nvPr/>
          </p:nvSpPr>
          <p:spPr>
            <a:xfrm>
              <a:off x="5640318" y="4524499"/>
              <a:ext cx="9749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/>
                <a:t>Quantity</a:t>
              </a:r>
            </a:p>
          </p:txBody>
        </p:sp>
        <p:sp>
          <p:nvSpPr>
            <p:cNvPr id="130" name="Arrow: Striped Right 129">
              <a:extLst>
                <a:ext uri="{FF2B5EF4-FFF2-40B4-BE49-F238E27FC236}">
                  <a16:creationId xmlns:a16="http://schemas.microsoft.com/office/drawing/2014/main" id="{29DC0885-6BDC-4663-8121-3BF1B031C002}"/>
                </a:ext>
              </a:extLst>
            </p:cNvPr>
            <p:cNvSpPr/>
            <p:nvPr/>
          </p:nvSpPr>
          <p:spPr>
            <a:xfrm rot="5400000">
              <a:off x="6583557" y="4970422"/>
              <a:ext cx="261105" cy="194755"/>
            </a:xfrm>
            <a:prstGeom prst="stripedRight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426C635E-C91D-467F-B313-EC22B1190D73}"/>
                </a:ext>
              </a:extLst>
            </p:cNvPr>
            <p:cNvSpPr txBox="1"/>
            <p:nvPr/>
          </p:nvSpPr>
          <p:spPr>
            <a:xfrm>
              <a:off x="5505058" y="4918014"/>
              <a:ext cx="11231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/>
                <a:t>Magnitude</a:t>
              </a:r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007E41B3-3739-4C88-87F9-EA44F22F1285}"/>
                </a:ext>
              </a:extLst>
            </p:cNvPr>
            <p:cNvSpPr/>
            <p:nvPr/>
          </p:nvSpPr>
          <p:spPr>
            <a:xfrm>
              <a:off x="6897096" y="4524499"/>
              <a:ext cx="1417565" cy="740084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C9191BE0-AE2E-4247-84C7-64768D70BD13}"/>
                </a:ext>
              </a:extLst>
            </p:cNvPr>
            <p:cNvSpPr txBox="1"/>
            <p:nvPr/>
          </p:nvSpPr>
          <p:spPr>
            <a:xfrm>
              <a:off x="6897095" y="4539977"/>
              <a:ext cx="141756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On Target Effective Program</a:t>
              </a:r>
            </a:p>
          </p:txBody>
        </p: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C32AAA60-04B7-4975-BE9E-D72DF508E5D7}"/>
                </a:ext>
              </a:extLst>
            </p:cNvPr>
            <p:cNvGrpSpPr/>
            <p:nvPr/>
          </p:nvGrpSpPr>
          <p:grpSpPr>
            <a:xfrm>
              <a:off x="5525818" y="5440468"/>
              <a:ext cx="2816868" cy="751329"/>
              <a:chOff x="5525818" y="5440468"/>
              <a:chExt cx="2816868" cy="751329"/>
            </a:xfrm>
          </p:grpSpPr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4B41C4B9-E1A7-4C57-BA9F-DE2E919F303D}"/>
                  </a:ext>
                </a:extLst>
              </p:cNvPr>
              <p:cNvSpPr/>
              <p:nvPr/>
            </p:nvSpPr>
            <p:spPr>
              <a:xfrm>
                <a:off x="5575249" y="5451713"/>
                <a:ext cx="1342607" cy="740084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8" name="Arrow: Striped Right 137">
                <a:extLst>
                  <a:ext uri="{FF2B5EF4-FFF2-40B4-BE49-F238E27FC236}">
                    <a16:creationId xmlns:a16="http://schemas.microsoft.com/office/drawing/2014/main" id="{13306A75-B921-4CF7-BADB-F8ED29E6890A}"/>
                  </a:ext>
                </a:extLst>
              </p:cNvPr>
              <p:cNvSpPr/>
              <p:nvPr/>
            </p:nvSpPr>
            <p:spPr>
              <a:xfrm rot="16200000">
                <a:off x="6604317" y="5508225"/>
                <a:ext cx="261105" cy="194755"/>
              </a:xfrm>
              <a:prstGeom prst="stripedRightArrow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43910C26-DB55-4562-B87A-566062B066D7}"/>
                  </a:ext>
                </a:extLst>
              </p:cNvPr>
              <p:cNvSpPr txBox="1"/>
              <p:nvPr/>
            </p:nvSpPr>
            <p:spPr>
              <a:xfrm>
                <a:off x="5661078" y="5451713"/>
                <a:ext cx="9749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400" dirty="0"/>
                  <a:t>Quantity</a:t>
                </a:r>
              </a:p>
            </p:txBody>
          </p:sp>
          <p:sp>
            <p:nvSpPr>
              <p:cNvPr id="140" name="Arrow: Striped Right 139">
                <a:extLst>
                  <a:ext uri="{FF2B5EF4-FFF2-40B4-BE49-F238E27FC236}">
                    <a16:creationId xmlns:a16="http://schemas.microsoft.com/office/drawing/2014/main" id="{09056D13-5858-46F3-A7CB-016FF9045FDE}"/>
                  </a:ext>
                </a:extLst>
              </p:cNvPr>
              <p:cNvSpPr/>
              <p:nvPr/>
            </p:nvSpPr>
            <p:spPr>
              <a:xfrm rot="5400000">
                <a:off x="6604317" y="5897636"/>
                <a:ext cx="261105" cy="194755"/>
              </a:xfrm>
              <a:prstGeom prst="stripedRightArrow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F80A7C8A-DE11-4F97-8574-93FA155197F5}"/>
                  </a:ext>
                </a:extLst>
              </p:cNvPr>
              <p:cNvSpPr txBox="1"/>
              <p:nvPr/>
            </p:nvSpPr>
            <p:spPr>
              <a:xfrm>
                <a:off x="5525818" y="5845228"/>
                <a:ext cx="112318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400" dirty="0"/>
                  <a:t>Magnitude</a:t>
                </a:r>
              </a:p>
            </p:txBody>
          </p:sp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280E18AB-1B5A-4E87-BA41-3A7C951EF785}"/>
                  </a:ext>
                </a:extLst>
              </p:cNvPr>
              <p:cNvSpPr/>
              <p:nvPr/>
            </p:nvSpPr>
            <p:spPr>
              <a:xfrm>
                <a:off x="6917856" y="5451713"/>
                <a:ext cx="1396806" cy="740084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97FA4262-1D8A-41B3-923E-F605771A598C}"/>
                  </a:ext>
                </a:extLst>
              </p:cNvPr>
              <p:cNvSpPr txBox="1"/>
              <p:nvPr/>
            </p:nvSpPr>
            <p:spPr>
              <a:xfrm>
                <a:off x="6882084" y="5440468"/>
                <a:ext cx="1460602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Effective Program More Resources are Needed</a:t>
                </a:r>
              </a:p>
            </p:txBody>
          </p:sp>
        </p:grp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E6900B84-8EDC-45F9-83AE-1FA128A7C7FD}"/>
                </a:ext>
              </a:extLst>
            </p:cNvPr>
            <p:cNvCxnSpPr/>
            <p:nvPr/>
          </p:nvCxnSpPr>
          <p:spPr>
            <a:xfrm>
              <a:off x="5413567" y="4298089"/>
              <a:ext cx="6337948" cy="0"/>
            </a:xfrm>
            <a:prstGeom prst="line">
              <a:avLst/>
            </a:prstGeom>
            <a:ln w="952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816B6FC7-7923-4519-B10E-360B8B9CAB1D}"/>
                </a:ext>
              </a:extLst>
            </p:cNvPr>
            <p:cNvSpPr txBox="1"/>
            <p:nvPr/>
          </p:nvSpPr>
          <p:spPr>
            <a:xfrm>
              <a:off x="5413567" y="3716220"/>
              <a:ext cx="633794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/>
                <a:t>Program Health – Trending Translator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95E6F69-A022-4971-9AE4-94BE08502A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185" y="3931756"/>
            <a:ext cx="4503338" cy="19958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8678F8-DFDB-4CC1-B3B1-4D414C4EE1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935" y="1028700"/>
            <a:ext cx="4503338" cy="2023867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0CCAED1A-8662-4144-BC49-605B1A82E0C1}"/>
              </a:ext>
            </a:extLst>
          </p:cNvPr>
          <p:cNvSpPr/>
          <p:nvPr/>
        </p:nvSpPr>
        <p:spPr>
          <a:xfrm>
            <a:off x="216131" y="6118167"/>
            <a:ext cx="2161309" cy="3651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40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E795F92-8E1D-334B-AAED-28C5FF751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3825C-FC70-C446-B85F-E7A4F819E16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7ADCFCB-C7E5-4021-A7FB-932B46341E0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88442" y="205224"/>
            <a:ext cx="11102737" cy="7290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2"/>
                </a:solidFill>
              </a:rPr>
              <a:t>Level 3 – Management: </a:t>
            </a:r>
            <a:r>
              <a:rPr lang="en-US" dirty="0"/>
              <a:t>Implementing </a:t>
            </a:r>
            <a:r>
              <a:rPr lang="en-US" u="sng" dirty="0"/>
              <a:t>DoCRA Process / Analytics</a:t>
            </a:r>
          </a:p>
        </p:txBody>
      </p:sp>
      <p:sp>
        <p:nvSpPr>
          <p:cNvPr id="10" name="Rectangle 9">
            <a:hlinkClick r:id="rId3"/>
            <a:extLst>
              <a:ext uri="{FF2B5EF4-FFF2-40B4-BE49-F238E27FC236}">
                <a16:creationId xmlns:a16="http://schemas.microsoft.com/office/drawing/2014/main" id="{32880C9B-F5CB-48B9-93F4-01EF2E16FB7A}"/>
              </a:ext>
            </a:extLst>
          </p:cNvPr>
          <p:cNvSpPr/>
          <p:nvPr/>
        </p:nvSpPr>
        <p:spPr>
          <a:xfrm>
            <a:off x="7693068" y="6356960"/>
            <a:ext cx="2289132" cy="4216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9FFE64-D5A7-400A-BF3D-04C3B933640E}"/>
              </a:ext>
            </a:extLst>
          </p:cNvPr>
          <p:cNvSpPr txBox="1"/>
          <p:nvPr/>
        </p:nvSpPr>
        <p:spPr>
          <a:xfrm>
            <a:off x="5284647" y="920597"/>
            <a:ext cx="667511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Combining these two views together </a:t>
            </a:r>
            <a:r>
              <a:rPr lang="en-US" sz="2200" dirty="0">
                <a:solidFill>
                  <a:schemeClr val="accent2"/>
                </a:solidFill>
              </a:rPr>
              <a:t>(Risk Quantity &amp; Risk Magnitude) </a:t>
            </a:r>
            <a:r>
              <a:rPr lang="en-US" sz="2200" dirty="0"/>
              <a:t>provides decision makers insights about the security program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u="sng" dirty="0"/>
              <a:t>This combination</a:t>
            </a:r>
            <a:r>
              <a:rPr lang="en-US" sz="2200" dirty="0"/>
              <a:t> shows increasing Risk Quantity and decreasing Risk Magnitude, translating to an </a:t>
            </a:r>
            <a:r>
              <a:rPr lang="en-US" sz="2200" b="1" dirty="0">
                <a:solidFill>
                  <a:schemeClr val="tx2"/>
                </a:solidFill>
              </a:rPr>
              <a:t>Effective Program More where Resources are Needed</a:t>
            </a:r>
          </a:p>
        </p:txBody>
      </p: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1BFA988B-ADDD-44BF-91CB-63219177C905}"/>
              </a:ext>
            </a:extLst>
          </p:cNvPr>
          <p:cNvGrpSpPr/>
          <p:nvPr/>
        </p:nvGrpSpPr>
        <p:grpSpPr>
          <a:xfrm>
            <a:off x="5453231" y="3233413"/>
            <a:ext cx="6337948" cy="2710389"/>
            <a:chOff x="5413567" y="3698369"/>
            <a:chExt cx="6337948" cy="2710389"/>
          </a:xfrm>
        </p:grpSpPr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B0AC8EC6-6CBA-487C-B594-2FA83C8FD107}"/>
                </a:ext>
              </a:extLst>
            </p:cNvPr>
            <p:cNvSpPr/>
            <p:nvPr/>
          </p:nvSpPr>
          <p:spPr>
            <a:xfrm>
              <a:off x="5413567" y="3698369"/>
              <a:ext cx="6337948" cy="2710389"/>
            </a:xfrm>
            <a:prstGeom prst="rect">
              <a:avLst/>
            </a:prstGeom>
            <a:solidFill>
              <a:srgbClr val="FF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12A95BC6-40AD-4EB2-9F3F-C4412700DCA3}"/>
                </a:ext>
              </a:extLst>
            </p:cNvPr>
            <p:cNvGrpSpPr/>
            <p:nvPr/>
          </p:nvGrpSpPr>
          <p:grpSpPr>
            <a:xfrm>
              <a:off x="8728554" y="4510441"/>
              <a:ext cx="2866299" cy="754142"/>
              <a:chOff x="5476387" y="2634276"/>
              <a:chExt cx="2866299" cy="754142"/>
            </a:xfrm>
          </p:grpSpPr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DA12F60F-FB8D-447C-BA2D-BD5394CF6E57}"/>
                  </a:ext>
                </a:extLst>
              </p:cNvPr>
              <p:cNvSpPr/>
              <p:nvPr/>
            </p:nvSpPr>
            <p:spPr>
              <a:xfrm>
                <a:off x="5525818" y="2634276"/>
                <a:ext cx="1342607" cy="740084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2" name="Arrow: Striped Right 151">
                <a:extLst>
                  <a:ext uri="{FF2B5EF4-FFF2-40B4-BE49-F238E27FC236}">
                    <a16:creationId xmlns:a16="http://schemas.microsoft.com/office/drawing/2014/main" id="{D8029600-95AF-4771-9032-AC34FF53BBE6}"/>
                  </a:ext>
                </a:extLst>
              </p:cNvPr>
              <p:cNvSpPr/>
              <p:nvPr/>
            </p:nvSpPr>
            <p:spPr>
              <a:xfrm rot="16200000">
                <a:off x="6554886" y="2690788"/>
                <a:ext cx="261105" cy="194755"/>
              </a:xfrm>
              <a:prstGeom prst="stripedRightArrow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DD89603F-218A-46A0-974B-9735F2C0B3DB}"/>
                  </a:ext>
                </a:extLst>
              </p:cNvPr>
              <p:cNvSpPr txBox="1"/>
              <p:nvPr/>
            </p:nvSpPr>
            <p:spPr>
              <a:xfrm>
                <a:off x="5611647" y="2634276"/>
                <a:ext cx="9749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400" dirty="0"/>
                  <a:t>Quantity</a:t>
                </a:r>
              </a:p>
            </p:txBody>
          </p:sp>
          <p:sp>
            <p:nvSpPr>
              <p:cNvPr id="154" name="Arrow: Striped Right 153">
                <a:extLst>
                  <a:ext uri="{FF2B5EF4-FFF2-40B4-BE49-F238E27FC236}">
                    <a16:creationId xmlns:a16="http://schemas.microsoft.com/office/drawing/2014/main" id="{9BE6C19C-0284-45B6-B0DE-5C94FF96FE57}"/>
                  </a:ext>
                </a:extLst>
              </p:cNvPr>
              <p:cNvSpPr/>
              <p:nvPr/>
            </p:nvSpPr>
            <p:spPr>
              <a:xfrm rot="16200000">
                <a:off x="6554886" y="3080199"/>
                <a:ext cx="261105" cy="194755"/>
              </a:xfrm>
              <a:prstGeom prst="stripedRightArrow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8065DC7D-94B4-43F4-9683-F9C88875A28F}"/>
                  </a:ext>
                </a:extLst>
              </p:cNvPr>
              <p:cNvSpPr txBox="1"/>
              <p:nvPr/>
            </p:nvSpPr>
            <p:spPr>
              <a:xfrm>
                <a:off x="5476387" y="3027791"/>
                <a:ext cx="112318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400" dirty="0"/>
                  <a:t>Magnitude</a:t>
                </a:r>
              </a:p>
            </p:txBody>
          </p:sp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18CF0670-6F32-485E-B9FC-7A10A6FF336E}"/>
                  </a:ext>
                </a:extLst>
              </p:cNvPr>
              <p:cNvSpPr/>
              <p:nvPr/>
            </p:nvSpPr>
            <p:spPr>
              <a:xfrm>
                <a:off x="6868425" y="2634276"/>
                <a:ext cx="1474261" cy="740084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C2441CE6-9E4D-4B03-928F-7323C0C5D3D0}"/>
                  </a:ext>
                </a:extLst>
              </p:cNvPr>
              <p:cNvSpPr txBox="1"/>
              <p:nvPr/>
            </p:nvSpPr>
            <p:spPr>
              <a:xfrm>
                <a:off x="6868424" y="2649754"/>
                <a:ext cx="1432575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More </a:t>
                </a:r>
              </a:p>
              <a:p>
                <a:pPr algn="ctr"/>
                <a:r>
                  <a:rPr lang="en-US" sz="1400" dirty="0"/>
                  <a:t>Resources </a:t>
                </a:r>
              </a:p>
              <a:p>
                <a:pPr algn="ctr"/>
                <a:r>
                  <a:rPr lang="en-US" sz="1400" dirty="0"/>
                  <a:t>are Needed</a:t>
                </a:r>
              </a:p>
            </p:txBody>
          </p: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E76F69BC-6CE5-439B-A45D-895D29D8A920}"/>
                </a:ext>
              </a:extLst>
            </p:cNvPr>
            <p:cNvGrpSpPr/>
            <p:nvPr/>
          </p:nvGrpSpPr>
          <p:grpSpPr>
            <a:xfrm>
              <a:off x="8742213" y="5482089"/>
              <a:ext cx="2852640" cy="754142"/>
              <a:chOff x="5490046" y="3605924"/>
              <a:chExt cx="2852640" cy="754142"/>
            </a:xfrm>
          </p:grpSpPr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C023435B-2811-4875-BCB0-3092E819BE39}"/>
                  </a:ext>
                </a:extLst>
              </p:cNvPr>
              <p:cNvSpPr/>
              <p:nvPr/>
            </p:nvSpPr>
            <p:spPr>
              <a:xfrm>
                <a:off x="5539477" y="3605924"/>
                <a:ext cx="1342607" cy="740084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5" name="Arrow: Striped Right 144">
                <a:extLst>
                  <a:ext uri="{FF2B5EF4-FFF2-40B4-BE49-F238E27FC236}">
                    <a16:creationId xmlns:a16="http://schemas.microsoft.com/office/drawing/2014/main" id="{DFD8A84A-CFBC-4109-BA47-42D7B71744DA}"/>
                  </a:ext>
                </a:extLst>
              </p:cNvPr>
              <p:cNvSpPr/>
              <p:nvPr/>
            </p:nvSpPr>
            <p:spPr>
              <a:xfrm rot="5400000">
                <a:off x="6568545" y="3673068"/>
                <a:ext cx="261105" cy="194755"/>
              </a:xfrm>
              <a:prstGeom prst="stripedRightArrow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AFFD2E64-D886-4CCF-A8F0-7ABF8BD2A8EA}"/>
                  </a:ext>
                </a:extLst>
              </p:cNvPr>
              <p:cNvSpPr txBox="1"/>
              <p:nvPr/>
            </p:nvSpPr>
            <p:spPr>
              <a:xfrm>
                <a:off x="5625306" y="3605924"/>
                <a:ext cx="9749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400" dirty="0"/>
                  <a:t>Quantity</a:t>
                </a:r>
              </a:p>
            </p:txBody>
          </p:sp>
          <p:sp>
            <p:nvSpPr>
              <p:cNvPr id="147" name="Arrow: Striped Right 146">
                <a:extLst>
                  <a:ext uri="{FF2B5EF4-FFF2-40B4-BE49-F238E27FC236}">
                    <a16:creationId xmlns:a16="http://schemas.microsoft.com/office/drawing/2014/main" id="{95B83705-3AEE-4473-AA95-0DB5769AF7E3}"/>
                  </a:ext>
                </a:extLst>
              </p:cNvPr>
              <p:cNvSpPr/>
              <p:nvPr/>
            </p:nvSpPr>
            <p:spPr>
              <a:xfrm rot="16200000">
                <a:off x="6568545" y="4051847"/>
                <a:ext cx="261105" cy="194755"/>
              </a:xfrm>
              <a:prstGeom prst="stripedRightArrow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9E934C83-6E07-4D0B-8A2C-7E622F9C5279}"/>
                  </a:ext>
                </a:extLst>
              </p:cNvPr>
              <p:cNvSpPr txBox="1"/>
              <p:nvPr/>
            </p:nvSpPr>
            <p:spPr>
              <a:xfrm>
                <a:off x="5490046" y="3999439"/>
                <a:ext cx="112318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400" dirty="0"/>
                  <a:t>Magnitude</a:t>
                </a:r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AC68FB4E-8443-4B1A-A265-59CD97B3901B}"/>
                  </a:ext>
                </a:extLst>
              </p:cNvPr>
              <p:cNvSpPr/>
              <p:nvPr/>
            </p:nvSpPr>
            <p:spPr>
              <a:xfrm>
                <a:off x="6882084" y="3605924"/>
                <a:ext cx="1432576" cy="740084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50E91D1B-A949-40F3-8A2F-B7F829EE4C16}"/>
                  </a:ext>
                </a:extLst>
              </p:cNvPr>
              <p:cNvSpPr txBox="1"/>
              <p:nvPr/>
            </p:nvSpPr>
            <p:spPr>
              <a:xfrm>
                <a:off x="6882084" y="3621402"/>
                <a:ext cx="1460602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A Different </a:t>
                </a:r>
              </a:p>
              <a:p>
                <a:pPr algn="ctr"/>
                <a:r>
                  <a:rPr lang="en-US" sz="1400" dirty="0"/>
                  <a:t>Focus </a:t>
                </a:r>
              </a:p>
              <a:p>
                <a:pPr algn="ctr"/>
                <a:r>
                  <a:rPr lang="en-US" sz="1400" dirty="0"/>
                  <a:t>Is Needed</a:t>
                </a:r>
              </a:p>
            </p:txBody>
          </p:sp>
        </p:grp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B840949A-7F9E-4E75-A5FD-2BB196762CAB}"/>
                </a:ext>
              </a:extLst>
            </p:cNvPr>
            <p:cNvSpPr/>
            <p:nvPr/>
          </p:nvSpPr>
          <p:spPr>
            <a:xfrm>
              <a:off x="5554489" y="4524499"/>
              <a:ext cx="1342607" cy="740084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8" name="Arrow: Striped Right 127">
              <a:extLst>
                <a:ext uri="{FF2B5EF4-FFF2-40B4-BE49-F238E27FC236}">
                  <a16:creationId xmlns:a16="http://schemas.microsoft.com/office/drawing/2014/main" id="{C68C2BA9-E1CC-47EE-88B1-82D12AF6DC90}"/>
                </a:ext>
              </a:extLst>
            </p:cNvPr>
            <p:cNvSpPr/>
            <p:nvPr/>
          </p:nvSpPr>
          <p:spPr>
            <a:xfrm rot="5400000">
              <a:off x="6583557" y="4591643"/>
              <a:ext cx="261105" cy="194755"/>
            </a:xfrm>
            <a:prstGeom prst="stripedRight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8F5D9FC8-793E-4654-84B1-05DBE45A5A74}"/>
                </a:ext>
              </a:extLst>
            </p:cNvPr>
            <p:cNvSpPr txBox="1"/>
            <p:nvPr/>
          </p:nvSpPr>
          <p:spPr>
            <a:xfrm>
              <a:off x="5640318" y="4524499"/>
              <a:ext cx="9749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/>
                <a:t>Quantity</a:t>
              </a:r>
            </a:p>
          </p:txBody>
        </p:sp>
        <p:sp>
          <p:nvSpPr>
            <p:cNvPr id="130" name="Arrow: Striped Right 129">
              <a:extLst>
                <a:ext uri="{FF2B5EF4-FFF2-40B4-BE49-F238E27FC236}">
                  <a16:creationId xmlns:a16="http://schemas.microsoft.com/office/drawing/2014/main" id="{29DC0885-6BDC-4663-8121-3BF1B031C002}"/>
                </a:ext>
              </a:extLst>
            </p:cNvPr>
            <p:cNvSpPr/>
            <p:nvPr/>
          </p:nvSpPr>
          <p:spPr>
            <a:xfrm rot="5400000">
              <a:off x="6583557" y="4970422"/>
              <a:ext cx="261105" cy="194755"/>
            </a:xfrm>
            <a:prstGeom prst="stripedRight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426C635E-C91D-467F-B313-EC22B1190D73}"/>
                </a:ext>
              </a:extLst>
            </p:cNvPr>
            <p:cNvSpPr txBox="1"/>
            <p:nvPr/>
          </p:nvSpPr>
          <p:spPr>
            <a:xfrm>
              <a:off x="5505058" y="4918014"/>
              <a:ext cx="11231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/>
                <a:t>Magnitude</a:t>
              </a:r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007E41B3-3739-4C88-87F9-EA44F22F1285}"/>
                </a:ext>
              </a:extLst>
            </p:cNvPr>
            <p:cNvSpPr/>
            <p:nvPr/>
          </p:nvSpPr>
          <p:spPr>
            <a:xfrm>
              <a:off x="6897096" y="4524499"/>
              <a:ext cx="1417565" cy="740084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C9191BE0-AE2E-4247-84C7-64768D70BD13}"/>
                </a:ext>
              </a:extLst>
            </p:cNvPr>
            <p:cNvSpPr txBox="1"/>
            <p:nvPr/>
          </p:nvSpPr>
          <p:spPr>
            <a:xfrm>
              <a:off x="6897095" y="4539977"/>
              <a:ext cx="141756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On Target Effective Program</a:t>
              </a:r>
            </a:p>
          </p:txBody>
        </p: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C32AAA60-04B7-4975-BE9E-D72DF508E5D7}"/>
                </a:ext>
              </a:extLst>
            </p:cNvPr>
            <p:cNvGrpSpPr/>
            <p:nvPr/>
          </p:nvGrpSpPr>
          <p:grpSpPr>
            <a:xfrm>
              <a:off x="5525818" y="5440468"/>
              <a:ext cx="2816868" cy="751329"/>
              <a:chOff x="5525818" y="5440468"/>
              <a:chExt cx="2816868" cy="751329"/>
            </a:xfrm>
          </p:grpSpPr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4B41C4B9-E1A7-4C57-BA9F-DE2E919F303D}"/>
                  </a:ext>
                </a:extLst>
              </p:cNvPr>
              <p:cNvSpPr/>
              <p:nvPr/>
            </p:nvSpPr>
            <p:spPr>
              <a:xfrm>
                <a:off x="5575249" y="5451713"/>
                <a:ext cx="1342607" cy="740084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8" name="Arrow: Striped Right 137">
                <a:extLst>
                  <a:ext uri="{FF2B5EF4-FFF2-40B4-BE49-F238E27FC236}">
                    <a16:creationId xmlns:a16="http://schemas.microsoft.com/office/drawing/2014/main" id="{13306A75-B921-4CF7-BADB-F8ED29E6890A}"/>
                  </a:ext>
                </a:extLst>
              </p:cNvPr>
              <p:cNvSpPr/>
              <p:nvPr/>
            </p:nvSpPr>
            <p:spPr>
              <a:xfrm rot="16200000">
                <a:off x="6604317" y="5508225"/>
                <a:ext cx="261105" cy="194755"/>
              </a:xfrm>
              <a:prstGeom prst="stripedRightArrow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43910C26-DB55-4562-B87A-566062B066D7}"/>
                  </a:ext>
                </a:extLst>
              </p:cNvPr>
              <p:cNvSpPr txBox="1"/>
              <p:nvPr/>
            </p:nvSpPr>
            <p:spPr>
              <a:xfrm>
                <a:off x="5661078" y="5451713"/>
                <a:ext cx="9749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400" dirty="0"/>
                  <a:t>Quantity</a:t>
                </a:r>
              </a:p>
            </p:txBody>
          </p:sp>
          <p:sp>
            <p:nvSpPr>
              <p:cNvPr id="140" name="Arrow: Striped Right 139">
                <a:extLst>
                  <a:ext uri="{FF2B5EF4-FFF2-40B4-BE49-F238E27FC236}">
                    <a16:creationId xmlns:a16="http://schemas.microsoft.com/office/drawing/2014/main" id="{09056D13-5858-46F3-A7CB-016FF9045FDE}"/>
                  </a:ext>
                </a:extLst>
              </p:cNvPr>
              <p:cNvSpPr/>
              <p:nvPr/>
            </p:nvSpPr>
            <p:spPr>
              <a:xfrm rot="5400000">
                <a:off x="6604317" y="5897636"/>
                <a:ext cx="261105" cy="194755"/>
              </a:xfrm>
              <a:prstGeom prst="stripedRightArrow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F80A7C8A-DE11-4F97-8574-93FA155197F5}"/>
                  </a:ext>
                </a:extLst>
              </p:cNvPr>
              <p:cNvSpPr txBox="1"/>
              <p:nvPr/>
            </p:nvSpPr>
            <p:spPr>
              <a:xfrm>
                <a:off x="5525818" y="5845228"/>
                <a:ext cx="112318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400" dirty="0"/>
                  <a:t>Magnitude</a:t>
                </a:r>
              </a:p>
            </p:txBody>
          </p:sp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280E18AB-1B5A-4E87-BA41-3A7C951EF785}"/>
                  </a:ext>
                </a:extLst>
              </p:cNvPr>
              <p:cNvSpPr/>
              <p:nvPr/>
            </p:nvSpPr>
            <p:spPr>
              <a:xfrm>
                <a:off x="6917856" y="5451713"/>
                <a:ext cx="1396806" cy="740084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97FA4262-1D8A-41B3-923E-F605771A598C}"/>
                  </a:ext>
                </a:extLst>
              </p:cNvPr>
              <p:cNvSpPr txBox="1"/>
              <p:nvPr/>
            </p:nvSpPr>
            <p:spPr>
              <a:xfrm>
                <a:off x="6882084" y="5440468"/>
                <a:ext cx="1460602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Effective Program More Resources are Needed</a:t>
                </a:r>
              </a:p>
            </p:txBody>
          </p:sp>
        </p:grp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E6900B84-8EDC-45F9-83AE-1FA128A7C7FD}"/>
                </a:ext>
              </a:extLst>
            </p:cNvPr>
            <p:cNvCxnSpPr/>
            <p:nvPr/>
          </p:nvCxnSpPr>
          <p:spPr>
            <a:xfrm>
              <a:off x="5413567" y="4298089"/>
              <a:ext cx="6337948" cy="0"/>
            </a:xfrm>
            <a:prstGeom prst="line">
              <a:avLst/>
            </a:prstGeom>
            <a:ln w="952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816B6FC7-7923-4519-B10E-360B8B9CAB1D}"/>
                </a:ext>
              </a:extLst>
            </p:cNvPr>
            <p:cNvSpPr txBox="1"/>
            <p:nvPr/>
          </p:nvSpPr>
          <p:spPr>
            <a:xfrm>
              <a:off x="5413567" y="3716220"/>
              <a:ext cx="633794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/>
                <a:t>Program Health – Trending Translator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95E6F69-A022-4971-9AE4-94BE08502A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185" y="3931756"/>
            <a:ext cx="4503338" cy="19958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46917528-ECCD-476C-8E2F-9CEE8BE46D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442" y="1048397"/>
            <a:ext cx="4418926" cy="199585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6652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/>
    </p:bldLst>
  </p:timing>
</p:sld>
</file>

<file path=ppt/theme/theme1.xml><?xml version="1.0" encoding="utf-8"?>
<a:theme xmlns:a="http://schemas.openxmlformats.org/drawingml/2006/main" name="RSAC 2020 theme">
  <a:themeElements>
    <a:clrScheme name="RSAC 2020">
      <a:dk1>
        <a:srgbClr val="000000"/>
      </a:dk1>
      <a:lt1>
        <a:srgbClr val="FFFFFF"/>
      </a:lt1>
      <a:dk2>
        <a:srgbClr val="C34964"/>
      </a:dk2>
      <a:lt2>
        <a:srgbClr val="61C193"/>
      </a:lt2>
      <a:accent1>
        <a:srgbClr val="61C193"/>
      </a:accent1>
      <a:accent2>
        <a:srgbClr val="C34964"/>
      </a:accent2>
      <a:accent3>
        <a:srgbClr val="08C0DE"/>
      </a:accent3>
      <a:accent4>
        <a:srgbClr val="DAC556"/>
      </a:accent4>
      <a:accent5>
        <a:srgbClr val="EA6851"/>
      </a:accent5>
      <a:accent6>
        <a:srgbClr val="0076CF"/>
      </a:accent6>
      <a:hlink>
        <a:srgbClr val="001B71"/>
      </a:hlink>
      <a:folHlink>
        <a:srgbClr val="0076C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RSAC 2020 speaker template (tracks) -  1 speaker.pptx" id="{1ED8A421-1BC8-4874-9097-77A5AA7C48A1}" vid="{A7C3C493-C597-4099-9E72-C38CD7FA4E5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RSAC 2020 speaker template (tracks) -  1 speaker (3)</Template>
  <TotalTime>2997</TotalTime>
  <Words>167</Words>
  <Application>Microsoft Office PowerPoint</Application>
  <PresentationFormat>Widescreen</PresentationFormat>
  <Paragraphs>44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System Font Regular</vt:lpstr>
      <vt:lpstr>RSAC 2020 theme</vt:lpstr>
      <vt:lpstr>PowerPoint Presentation</vt:lpstr>
      <vt:lpstr>PowerPoint Presentation</vt:lpstr>
    </vt:vector>
  </TitlesOfParts>
  <Company>Coda Creative,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Please Read</dc:title>
  <dc:creator>Jim Mirochnik</dc:creator>
  <cp:lastModifiedBy>David Andrew</cp:lastModifiedBy>
  <cp:revision>492</cp:revision>
  <dcterms:created xsi:type="dcterms:W3CDTF">2019-12-25T16:41:15Z</dcterms:created>
  <dcterms:modified xsi:type="dcterms:W3CDTF">2020-02-25T20:29:45Z</dcterms:modified>
</cp:coreProperties>
</file>